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7" r:id="rId3"/>
    <p:sldId id="257" r:id="rId4"/>
    <p:sldId id="279" r:id="rId5"/>
    <p:sldId id="258" r:id="rId6"/>
    <p:sldId id="269" r:id="rId7"/>
    <p:sldId id="259" r:id="rId8"/>
    <p:sldId id="270" r:id="rId9"/>
    <p:sldId id="268" r:id="rId10"/>
    <p:sldId id="271" r:id="rId11"/>
    <p:sldId id="289" r:id="rId12"/>
    <p:sldId id="286" r:id="rId13"/>
    <p:sldId id="282" r:id="rId14"/>
    <p:sldId id="288" r:id="rId15"/>
    <p:sldId id="284" r:id="rId16"/>
    <p:sldId id="285" r:id="rId17"/>
    <p:sldId id="280" r:id="rId18"/>
    <p:sldId id="281" r:id="rId19"/>
    <p:sldId id="274"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5CA"/>
    <a:srgbClr val="5ACCD2"/>
    <a:srgbClr val="65D0D5"/>
    <a:srgbClr val="32B2B8"/>
    <a:srgbClr val="27B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6" autoAdjust="0"/>
    <p:restoredTop sz="92160" autoAdjust="0"/>
  </p:normalViewPr>
  <p:slideViewPr>
    <p:cSldViewPr snapToGrid="0">
      <p:cViewPr varScale="1">
        <p:scale>
          <a:sx n="130" d="100"/>
          <a:sy n="130" d="100"/>
        </p:scale>
        <p:origin x="942" y="126"/>
      </p:cViewPr>
      <p:guideLst>
        <p:guide pos="288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7/8/2022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7/8/2022</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238752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question that your experiment answers</a:t>
            </a:r>
          </a:p>
        </p:txBody>
      </p:sp>
      <p:sp>
        <p:nvSpPr>
          <p:cNvPr id="4" name="Slide Number Placeholder 3"/>
          <p:cNvSpPr>
            <a:spLocks noGrp="1"/>
          </p:cNvSpPr>
          <p:nvPr>
            <p:ph type="sldNum" sz="quarter" idx="10"/>
          </p:nvPr>
        </p:nvSpPr>
        <p:spPr/>
        <p:txBody>
          <a:bodyPr/>
          <a:lstStyle/>
          <a:p>
            <a:fld id="{5D81F1E7-4EFD-4BFF-B438-FCD52FD36B17}" type="slidenum">
              <a:rPr lang="en-US" smtClean="0"/>
              <a:t>3</a:t>
            </a:fld>
            <a:endParaRPr lang="en-US"/>
          </a:p>
        </p:txBody>
      </p:sp>
    </p:spTree>
    <p:extLst>
      <p:ext uri="{BB962C8B-B14F-4D97-AF65-F5344CB8AC3E}">
        <p14:creationId xmlns:p14="http://schemas.microsoft.com/office/powerpoint/2010/main" val="151482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385503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9</a:t>
            </a:fld>
            <a:endParaRPr lang="en-US"/>
          </a:p>
        </p:txBody>
      </p:sp>
    </p:spTree>
    <p:extLst>
      <p:ext uri="{BB962C8B-B14F-4D97-AF65-F5344CB8AC3E}">
        <p14:creationId xmlns:p14="http://schemas.microsoft.com/office/powerpoint/2010/main" val="172995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457200" y="4740333"/>
            <a:ext cx="8229600" cy="1263534"/>
          </a:xfrm>
        </p:spPr>
        <p:txBody>
          <a:bodyPr anchor="ctr">
            <a:normAutofit/>
          </a:bodyPr>
          <a:lstStyle>
            <a:lvl1pPr algn="l">
              <a:defRPr sz="4350"/>
            </a:lvl1pPr>
          </a:lstStyle>
          <a:p>
            <a:r>
              <a:rPr lang="en-US"/>
              <a:t>Click to edit Master title style</a:t>
            </a:r>
            <a:endParaRPr dirty="0"/>
          </a:p>
        </p:txBody>
      </p:sp>
      <p:cxnSp>
        <p:nvCxnSpPr>
          <p:cNvPr id="8" name="Straight Connector 7"/>
          <p:cNvCxnSpPr/>
          <p:nvPr/>
        </p:nvCxnSpPr>
        <p:spPr>
          <a:xfrm>
            <a:off x="0" y="6210300"/>
            <a:ext cx="9144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57200" y="6286500"/>
            <a:ext cx="8229600" cy="457200"/>
          </a:xfrm>
        </p:spPr>
        <p:txBody>
          <a:bodyPr anchor="ctr">
            <a:normAutofit/>
          </a:bodyPr>
          <a:lstStyle>
            <a:lvl1pPr marL="0" indent="0" algn="l">
              <a:spcBef>
                <a:spcPts val="0"/>
              </a:spcBef>
              <a:buNone/>
              <a:defRPr sz="1350">
                <a:solidFill>
                  <a:schemeClr val="tx1">
                    <a:lumMod val="50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3" y="1"/>
            <a:ext cx="9141714"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7/8/2022</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6982691" y="0"/>
            <a:ext cx="21613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8" name="Straight Connector 7"/>
          <p:cNvCxnSpPr/>
          <p:nvPr/>
        </p:nvCxnSpPr>
        <p:spPr>
          <a:xfrm flipH="1">
            <a:off x="6982691"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7115175" y="685801"/>
            <a:ext cx="1743075" cy="5486399"/>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685801"/>
            <a:ext cx="6079331" cy="5486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7/8/2022</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7/8/2022</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457200" y="3153095"/>
            <a:ext cx="8229600" cy="2286000"/>
          </a:xfrm>
        </p:spPr>
        <p:txBody>
          <a:bodyPr anchor="b">
            <a:normAutofit/>
          </a:bodyPr>
          <a:lstStyle>
            <a:lvl1pPr>
              <a:defRPr sz="4350" b="0"/>
            </a:lvl1pPr>
          </a:lstStyle>
          <a:p>
            <a:r>
              <a:rPr lang="en-US"/>
              <a:t>Click to edit Master title style</a:t>
            </a:r>
            <a:endParaRPr/>
          </a:p>
        </p:txBody>
      </p:sp>
      <p:cxnSp>
        <p:nvCxnSpPr>
          <p:cNvPr id="8" name="Straight Connector 7"/>
          <p:cNvCxnSpPr/>
          <p:nvPr/>
        </p:nvCxnSpPr>
        <p:spPr>
          <a:xfrm>
            <a:off x="0" y="5753100"/>
            <a:ext cx="9144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2438" y="5864054"/>
            <a:ext cx="8229600" cy="450042"/>
          </a:xfrm>
        </p:spPr>
        <p:txBody>
          <a:bodyPr anchor="ctr"/>
          <a:lstStyle>
            <a:lvl1pPr marL="0" indent="0">
              <a:spcBef>
                <a:spcPts val="0"/>
              </a:spcBef>
              <a:buNone/>
              <a:defRPr sz="1500">
                <a:solidFill>
                  <a:schemeClr val="tx1">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714501"/>
            <a:ext cx="3564082" cy="4457700"/>
          </a:xfrm>
        </p:spPr>
        <p:txBody>
          <a:bodyPr>
            <a:normAutofit/>
          </a:bodyPr>
          <a:lstStyle>
            <a:lvl1pPr>
              <a:spcBef>
                <a:spcPts val="15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79819" y="1714501"/>
            <a:ext cx="3564082" cy="4457700"/>
          </a:xfrm>
        </p:spPr>
        <p:txBody>
          <a:bodyPr>
            <a:normAutofit/>
          </a:bodyPr>
          <a:lstStyle>
            <a:lvl1pPr>
              <a:spcBef>
                <a:spcPts val="1500"/>
              </a:spcBef>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6"/>
          <p:cNvSpPr>
            <a:spLocks noGrp="1"/>
          </p:cNvSpPr>
          <p:nvPr>
            <p:ph type="dt" sz="half" idx="10"/>
          </p:nvPr>
        </p:nvSpPr>
        <p:spPr/>
        <p:txBody>
          <a:bodyPr/>
          <a:lstStyle/>
          <a:p>
            <a:fld id="{0402902D-A5F5-4D7D-AAA7-32469BA0BC4D}" type="datetimeFigureOut">
              <a:rPr lang="en-US"/>
              <a:t>7/8/2022</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529541"/>
            <a:ext cx="3566160" cy="811583"/>
          </a:xfrm>
        </p:spPr>
        <p:txBody>
          <a:bodyPr anchor="b"/>
          <a:lstStyle>
            <a:lvl1pPr marL="0" indent="0">
              <a:lnSpc>
                <a:spcPct val="90000"/>
              </a:lnSpc>
              <a:spcBef>
                <a:spcPts val="0"/>
              </a:spcBef>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484692"/>
            <a:ext cx="3566160" cy="3687508"/>
          </a:xfrm>
        </p:spPr>
        <p:txBody>
          <a:bodyPr/>
          <a:lstStyle>
            <a:lvl1pPr>
              <a:spcBef>
                <a:spcPts val="1500"/>
              </a:spcBef>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77740" y="1529541"/>
            <a:ext cx="3566160" cy="811583"/>
          </a:xfrm>
        </p:spPr>
        <p:txBody>
          <a:bodyPr anchor="b"/>
          <a:lstStyle>
            <a:lvl1pPr marL="0" indent="0">
              <a:lnSpc>
                <a:spcPct val="90000"/>
              </a:lnSpc>
              <a:spcBef>
                <a:spcPts val="0"/>
              </a:spcBef>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7740" y="2484692"/>
            <a:ext cx="3566160" cy="3687508"/>
          </a:xfrm>
        </p:spPr>
        <p:txBody>
          <a:bodyPr/>
          <a:lstStyle>
            <a:lvl1pPr>
              <a:spcBef>
                <a:spcPts val="1500"/>
              </a:spcBef>
              <a:defRPr sz="15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8"/>
          <p:cNvSpPr>
            <a:spLocks noGrp="1"/>
          </p:cNvSpPr>
          <p:nvPr>
            <p:ph type="dt" sz="half" idx="10"/>
          </p:nvPr>
        </p:nvSpPr>
        <p:spPr/>
        <p:txBody>
          <a:bodyPr/>
          <a:lstStyle/>
          <a:p>
            <a:fld id="{0402902D-A5F5-4D7D-AAA7-32469BA0BC4D}" type="datetimeFigureOut">
              <a:rPr lang="en-US"/>
              <a:t>7/8/2022</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5"/>
          <p:cNvSpPr>
            <a:spLocks noGrp="1"/>
          </p:cNvSpPr>
          <p:nvPr>
            <p:ph type="dt" sz="half" idx="10"/>
          </p:nvPr>
        </p:nvSpPr>
        <p:spPr/>
        <p:txBody>
          <a:bodyPr/>
          <a:lstStyle/>
          <a:p>
            <a:fld id="{0402902D-A5F5-4D7D-AAA7-32469BA0BC4D}" type="datetimeFigureOut">
              <a:rPr lang="en-US"/>
              <a:t>7/8/2022</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7/8/2022</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3200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9" name="Straight Connector 8"/>
          <p:cNvCxnSpPr/>
          <p:nvPr/>
        </p:nvCxnSpPr>
        <p:spPr>
          <a:xfrm flipH="1">
            <a:off x="32004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5389" y="465512"/>
            <a:ext cx="2629622" cy="1600200"/>
          </a:xfrm>
        </p:spPr>
        <p:txBody>
          <a:bodyPr anchor="t">
            <a:normAutofit/>
          </a:bodyPr>
          <a:lstStyle>
            <a:lvl1pPr>
              <a:defRPr sz="2100" b="0"/>
            </a:lvl1pPr>
          </a:lstStyle>
          <a:p>
            <a:r>
              <a:rPr lang="en-US"/>
              <a:t>Click to edit Master title style</a:t>
            </a:r>
            <a:endParaRPr/>
          </a:p>
        </p:txBody>
      </p:sp>
      <p:sp>
        <p:nvSpPr>
          <p:cNvPr id="4" name="Text Placeholder 3"/>
          <p:cNvSpPr>
            <a:spLocks noGrp="1"/>
          </p:cNvSpPr>
          <p:nvPr>
            <p:ph type="body" sz="half" idx="2"/>
          </p:nvPr>
        </p:nvSpPr>
        <p:spPr>
          <a:xfrm>
            <a:off x="285389" y="3746500"/>
            <a:ext cx="2629622" cy="2425700"/>
          </a:xfrm>
        </p:spPr>
        <p:txBody>
          <a:bodyPr anchor="b">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24250" y="465513"/>
            <a:ext cx="5286375" cy="5935287"/>
          </a:xfrm>
        </p:spPr>
        <p:txBody>
          <a:bodyPr>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16" userDrawn="1">
          <p15:clr>
            <a:srgbClr val="FBAE40"/>
          </p15:clr>
        </p15:guide>
        <p15:guide id="2" orient="horz" pos="288" userDrawn="1">
          <p15:clr>
            <a:srgbClr val="FBAE40"/>
          </p15:clr>
        </p15:guide>
        <p15:guide id="3" orient="horz" pos="4032" userDrawn="1">
          <p15:clr>
            <a:srgbClr val="FBAE40"/>
          </p15:clr>
        </p15:guide>
        <p15:guide id="4" pos="22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3200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9" name="Straight Connector 8"/>
          <p:cNvCxnSpPr/>
          <p:nvPr/>
        </p:nvCxnSpPr>
        <p:spPr>
          <a:xfrm flipH="1">
            <a:off x="32004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88036" y="466344"/>
            <a:ext cx="2626614" cy="1600200"/>
          </a:xfrm>
        </p:spPr>
        <p:txBody>
          <a:bodyPr anchor="t">
            <a:normAutofit/>
          </a:bodyPr>
          <a:lstStyle>
            <a:lvl1pPr>
              <a:defRPr sz="2100" b="0"/>
            </a:lvl1pPr>
          </a:lstStyle>
          <a:p>
            <a:r>
              <a:rPr lang="en-US"/>
              <a:t>Click to edit Master title style</a:t>
            </a:r>
            <a:endParaRPr dirty="0"/>
          </a:p>
        </p:txBody>
      </p:sp>
      <p:sp>
        <p:nvSpPr>
          <p:cNvPr id="4" name="Text Placeholder 3"/>
          <p:cNvSpPr>
            <a:spLocks noGrp="1"/>
          </p:cNvSpPr>
          <p:nvPr>
            <p:ph type="body" sz="half" idx="2"/>
          </p:nvPr>
        </p:nvSpPr>
        <p:spPr>
          <a:xfrm>
            <a:off x="288036" y="3749040"/>
            <a:ext cx="2626614" cy="2423160"/>
          </a:xfrm>
        </p:spPr>
        <p:txBody>
          <a:bodyPr anchor="b">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232404" y="0"/>
            <a:ext cx="5911596" cy="6858000"/>
          </a:xfrm>
        </p:spPr>
        <p:txBody>
          <a:bodyPr tIns="7315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bwMode="auto">
          <a:xfrm>
            <a:off x="800100" y="127000"/>
            <a:ext cx="7543800" cy="1097280"/>
          </a:xfrm>
          <a:prstGeom prst="rect">
            <a:avLst/>
          </a:prstGeom>
        </p:spPr>
        <p:txBody>
          <a:bodyPr vert="horz" lIns="91440" tIns="45720" rIns="91440" bIns="45720" rtlCol="0" anchor="ctr">
            <a:normAutofit/>
          </a:bodyPr>
          <a:lstStyle/>
          <a:p>
            <a:r>
              <a:rPr lang="en-US"/>
              <a:t>Click to edit Master title style</a:t>
            </a:r>
            <a:endParaRPr dirty="0"/>
          </a:p>
        </p:txBody>
      </p:sp>
      <p:cxnSp>
        <p:nvCxnSpPr>
          <p:cNvPr id="9" name="Straight Connector 8"/>
          <p:cNvCxnSpPr/>
          <p:nvPr/>
        </p:nvCxnSpPr>
        <p:spPr>
          <a:xfrm>
            <a:off x="0" y="1371600"/>
            <a:ext cx="9144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00100" y="1714500"/>
            <a:ext cx="75438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64294" y="6394450"/>
            <a:ext cx="392906" cy="274320"/>
          </a:xfrm>
          <a:prstGeom prst="rect">
            <a:avLst/>
          </a:prstGeom>
        </p:spPr>
        <p:txBody>
          <a:bodyPr vert="horz" lIns="91440" tIns="45720" rIns="91440" bIns="45720" rtlCol="0" anchor="ctr"/>
          <a:lstStyle>
            <a:lvl1pPr algn="r">
              <a:defRPr sz="900">
                <a:solidFill>
                  <a:schemeClr val="tx1">
                    <a:lumMod val="50000"/>
                  </a:schemeClr>
                </a:solidFill>
              </a:defRPr>
            </a:lvl1pPr>
          </a:lstStyle>
          <a:p>
            <a:fld id="{5F4C9F40-B079-4B71-A627-7266DFEA7F03}" type="slidenum">
              <a:rPr/>
              <a:pPr/>
              <a:t>‹#›</a:t>
            </a:fld>
            <a:endParaRPr/>
          </a:p>
        </p:txBody>
      </p:sp>
      <p:sp>
        <p:nvSpPr>
          <p:cNvPr id="5" name="Footer Placeholder 4"/>
          <p:cNvSpPr>
            <a:spLocks noGrp="1"/>
          </p:cNvSpPr>
          <p:nvPr>
            <p:ph type="ftr" sz="quarter" idx="3"/>
          </p:nvPr>
        </p:nvSpPr>
        <p:spPr>
          <a:xfrm>
            <a:off x="607219" y="6394450"/>
            <a:ext cx="6100763" cy="274320"/>
          </a:xfrm>
          <a:prstGeom prst="rect">
            <a:avLst/>
          </a:prstGeom>
        </p:spPr>
        <p:txBody>
          <a:bodyPr vert="horz" lIns="91440" tIns="45720" rIns="91440" bIns="45720" rtlCol="0" anchor="ctr"/>
          <a:lstStyle>
            <a:lvl1pPr algn="l">
              <a:defRPr sz="900">
                <a:solidFill>
                  <a:schemeClr val="tx1">
                    <a:lumMod val="50000"/>
                  </a:schemeClr>
                </a:solidFill>
              </a:defRPr>
            </a:lvl1pPr>
          </a:lstStyle>
          <a:p>
            <a:endParaRPr dirty="0"/>
          </a:p>
        </p:txBody>
      </p:sp>
      <p:sp>
        <p:nvSpPr>
          <p:cNvPr id="4" name="Date Placeholder 3"/>
          <p:cNvSpPr>
            <a:spLocks noGrp="1"/>
          </p:cNvSpPr>
          <p:nvPr>
            <p:ph type="dt" sz="half" idx="2"/>
          </p:nvPr>
        </p:nvSpPr>
        <p:spPr>
          <a:xfrm>
            <a:off x="7115175" y="6394450"/>
            <a:ext cx="1743075" cy="274320"/>
          </a:xfrm>
          <a:prstGeom prst="rect">
            <a:avLst/>
          </a:prstGeom>
        </p:spPr>
        <p:txBody>
          <a:bodyPr vert="horz" lIns="91440" tIns="45720" rIns="91440" bIns="45720" rtlCol="0" anchor="ctr"/>
          <a:lstStyle>
            <a:lvl1pPr algn="r">
              <a:defRPr sz="900">
                <a:solidFill>
                  <a:schemeClr val="tx1">
                    <a:lumMod val="50000"/>
                  </a:schemeClr>
                </a:solidFill>
              </a:defRPr>
            </a:lvl1pPr>
          </a:lstStyle>
          <a:p>
            <a:fld id="{0402902D-A5F5-4D7D-AAA7-32469BA0BC4D}" type="datetimeFigureOut">
              <a:rPr lang="en-US"/>
              <a:pPr/>
              <a:t>7/8/2022</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205740" indent="-205740" algn="l" defTabSz="685800" rtl="0" eaLnBrk="1" latinLnBrk="0" hangingPunct="1">
        <a:spcBef>
          <a:spcPts val="1650"/>
        </a:spcBef>
        <a:buClr>
          <a:schemeClr val="tx1">
            <a:lumMod val="65000"/>
          </a:schemeClr>
        </a:buClr>
        <a:buFont typeface="Arial" pitchFamily="34" charset="0"/>
        <a:buChar char="•"/>
        <a:defRPr sz="1650" kern="1200">
          <a:solidFill>
            <a:schemeClr val="tx1"/>
          </a:solidFill>
          <a:latin typeface="+mn-lt"/>
          <a:ea typeface="+mn-ea"/>
          <a:cs typeface="+mn-cs"/>
        </a:defRPr>
      </a:lvl1pPr>
      <a:lvl2pPr marL="445770" indent="-205740" algn="l" defTabSz="685800" rtl="0" eaLnBrk="1" latinLnBrk="0" hangingPunct="1">
        <a:spcBef>
          <a:spcPts val="1200"/>
        </a:spcBef>
        <a:buClr>
          <a:schemeClr val="tx1">
            <a:lumMod val="65000"/>
          </a:schemeClr>
        </a:buClr>
        <a:buFont typeface="Arial" pitchFamily="34" charset="0"/>
        <a:buChar char="•"/>
        <a:defRPr sz="1500" kern="1200">
          <a:solidFill>
            <a:schemeClr val="tx1"/>
          </a:solidFill>
          <a:latin typeface="+mn-lt"/>
          <a:ea typeface="+mn-ea"/>
          <a:cs typeface="+mn-cs"/>
        </a:defRPr>
      </a:lvl2pPr>
      <a:lvl3pPr marL="651510" indent="-171450" algn="l" defTabSz="685800" rtl="0" eaLnBrk="1" latinLnBrk="0" hangingPunct="1">
        <a:spcBef>
          <a:spcPts val="900"/>
        </a:spcBef>
        <a:buClr>
          <a:schemeClr val="tx1">
            <a:lumMod val="65000"/>
          </a:schemeClr>
        </a:buClr>
        <a:buFont typeface="Arial" pitchFamily="34" charset="0"/>
        <a:buChar char="•"/>
        <a:defRPr sz="1350" kern="1200">
          <a:solidFill>
            <a:schemeClr val="tx1"/>
          </a:solidFill>
          <a:latin typeface="+mn-lt"/>
          <a:ea typeface="+mn-ea"/>
          <a:cs typeface="+mn-cs"/>
        </a:defRPr>
      </a:lvl3pPr>
      <a:lvl4pPr marL="891540" indent="-171450" algn="l" defTabSz="685800" rtl="0" eaLnBrk="1" latinLnBrk="0" hangingPunct="1">
        <a:spcBef>
          <a:spcPts val="750"/>
        </a:spcBef>
        <a:buClr>
          <a:schemeClr val="tx1">
            <a:lumMod val="65000"/>
          </a:schemeClr>
        </a:buClr>
        <a:buFont typeface="Arial" pitchFamily="34" charset="0"/>
        <a:buChar char="•"/>
        <a:defRPr sz="1200" kern="1200">
          <a:solidFill>
            <a:schemeClr val="tx1"/>
          </a:solidFill>
          <a:latin typeface="+mn-lt"/>
          <a:ea typeface="+mn-ea"/>
          <a:cs typeface="+mn-cs"/>
        </a:defRPr>
      </a:lvl4pPr>
      <a:lvl5pPr marL="1062990" indent="-171450" algn="l" defTabSz="685800" rtl="0" eaLnBrk="1" latinLnBrk="0" hangingPunct="1">
        <a:spcBef>
          <a:spcPts val="600"/>
        </a:spcBef>
        <a:buClr>
          <a:schemeClr val="tx1">
            <a:lumMod val="65000"/>
          </a:schemeClr>
        </a:buClr>
        <a:buFont typeface="Arial" pitchFamily="34" charset="0"/>
        <a:buChar char="•"/>
        <a:defRPr sz="1200" kern="1200">
          <a:solidFill>
            <a:schemeClr val="tx1"/>
          </a:solidFill>
          <a:latin typeface="+mn-lt"/>
          <a:ea typeface="+mn-ea"/>
          <a:cs typeface="+mn-cs"/>
        </a:defRPr>
      </a:lvl5pPr>
      <a:lvl6pPr marL="1234440" indent="-171450" algn="l" defTabSz="685800" rtl="0" eaLnBrk="1" latinLnBrk="0" hangingPunct="1">
        <a:spcBef>
          <a:spcPts val="450"/>
        </a:spcBef>
        <a:buClr>
          <a:schemeClr val="tx1">
            <a:lumMod val="65000"/>
          </a:schemeClr>
        </a:buClr>
        <a:buFont typeface="Arial" pitchFamily="34" charset="0"/>
        <a:buChar char="•"/>
        <a:defRPr sz="1200" kern="1200">
          <a:solidFill>
            <a:schemeClr val="tx1"/>
          </a:solidFill>
          <a:latin typeface="+mn-lt"/>
          <a:ea typeface="+mn-ea"/>
          <a:cs typeface="+mn-cs"/>
        </a:defRPr>
      </a:lvl6pPr>
      <a:lvl7pPr marL="1405890" indent="-171450" algn="l" defTabSz="685800" rtl="0" eaLnBrk="1" latinLnBrk="0" hangingPunct="1">
        <a:spcBef>
          <a:spcPts val="450"/>
        </a:spcBef>
        <a:buClr>
          <a:schemeClr val="tx1">
            <a:lumMod val="65000"/>
          </a:schemeClr>
        </a:buClr>
        <a:buFont typeface="Arial" pitchFamily="34" charset="0"/>
        <a:buChar char="•"/>
        <a:defRPr sz="1200" kern="1200">
          <a:solidFill>
            <a:schemeClr val="tx1"/>
          </a:solidFill>
          <a:latin typeface="+mn-lt"/>
          <a:ea typeface="+mn-ea"/>
          <a:cs typeface="+mn-cs"/>
        </a:defRPr>
      </a:lvl7pPr>
      <a:lvl8pPr marL="1577340" indent="-171450" algn="l" defTabSz="685800" rtl="0" eaLnBrk="1" latinLnBrk="0" hangingPunct="1">
        <a:spcBef>
          <a:spcPts val="450"/>
        </a:spcBef>
        <a:buClr>
          <a:schemeClr val="tx1">
            <a:lumMod val="65000"/>
          </a:schemeClr>
        </a:buClr>
        <a:buFont typeface="Arial" pitchFamily="34" charset="0"/>
        <a:buChar char="•"/>
        <a:defRPr sz="1200" kern="1200">
          <a:solidFill>
            <a:schemeClr val="tx1"/>
          </a:solidFill>
          <a:latin typeface="+mn-lt"/>
          <a:ea typeface="+mn-ea"/>
          <a:cs typeface="+mn-cs"/>
        </a:defRPr>
      </a:lvl8pPr>
      <a:lvl9pPr marL="1748790" indent="-171450" algn="l" defTabSz="685800" rtl="0" eaLnBrk="1" latinLnBrk="0" hangingPunct="1">
        <a:spcBef>
          <a:spcPts val="450"/>
        </a:spcBef>
        <a:buClr>
          <a:schemeClr val="tx1">
            <a:lumMod val="65000"/>
          </a:schemeClr>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emf"/><Relationship Id="rId5" Type="http://schemas.openxmlformats.org/officeDocument/2006/relationships/image" Target="../media/image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8.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2.png"/><Relationship Id="rId11" Type="http://schemas.openxmlformats.org/officeDocument/2006/relationships/image" Target="../media/image36.emf"/><Relationship Id="rId5" Type="http://schemas.openxmlformats.org/officeDocument/2006/relationships/image" Target="../media/image31.jpeg"/><Relationship Id="rId10" Type="http://schemas.microsoft.com/office/2007/relationships/hdphoto" Target="../media/hdphoto2.wdp"/><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600" dirty="0"/>
              <a:t>Preventing Hospital Acquired Infections with CHG Treatment Baths</a:t>
            </a:r>
          </a:p>
        </p:txBody>
      </p:sp>
      <p:sp>
        <p:nvSpPr>
          <p:cNvPr id="3" name="Subtitle 2"/>
          <p:cNvSpPr>
            <a:spLocks noGrp="1"/>
          </p:cNvSpPr>
          <p:nvPr>
            <p:ph type="subTitle" idx="1"/>
          </p:nvPr>
        </p:nvSpPr>
        <p:spPr/>
        <p:txBody>
          <a:bodyPr/>
          <a:lstStyle/>
          <a:p>
            <a:r>
              <a:rPr lang="en-US" dirty="0">
                <a:solidFill>
                  <a:schemeClr val="tx1">
                    <a:lumMod val="95000"/>
                  </a:schemeClr>
                </a:solidFill>
              </a:rPr>
              <a:t>2022</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D344-9C9E-43FB-B75D-F4A7594D5230}"/>
              </a:ext>
            </a:extLst>
          </p:cNvPr>
          <p:cNvSpPr>
            <a:spLocks noGrp="1"/>
          </p:cNvSpPr>
          <p:nvPr>
            <p:ph type="title"/>
          </p:nvPr>
        </p:nvSpPr>
        <p:spPr>
          <a:xfrm>
            <a:off x="945580" y="463243"/>
            <a:ext cx="7543800" cy="1097280"/>
          </a:xfrm>
        </p:spPr>
        <p:txBody>
          <a:bodyPr/>
          <a:lstStyle/>
          <a:p>
            <a:r>
              <a:rPr lang="en-US" sz="3400" dirty="0"/>
              <a:t>Lines, Drains, and Tubes</a:t>
            </a:r>
            <a:r>
              <a:rPr lang="en-US" dirty="0"/>
              <a:t>	</a:t>
            </a:r>
          </a:p>
        </p:txBody>
      </p:sp>
      <p:sp>
        <p:nvSpPr>
          <p:cNvPr id="5" name="TextBox 4">
            <a:extLst>
              <a:ext uri="{FF2B5EF4-FFF2-40B4-BE49-F238E27FC236}">
                <a16:creationId xmlns:a16="http://schemas.microsoft.com/office/drawing/2014/main" id="{9AE8B922-E683-4898-B977-C88913422FBF}"/>
              </a:ext>
            </a:extLst>
          </p:cNvPr>
          <p:cNvSpPr txBox="1"/>
          <p:nvPr/>
        </p:nvSpPr>
        <p:spPr>
          <a:xfrm>
            <a:off x="243828" y="1529822"/>
            <a:ext cx="543457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After bathing skin, clean the Central Venous Lines, tubes, and catheters 6 inches away from skin with a clean part of CHG wipe.</a:t>
            </a:r>
          </a:p>
          <a:p>
            <a:pPr marL="742950" lvl="1" indent="-285750">
              <a:buFont typeface="Arial" panose="020B0604020202020204" pitchFamily="34" charset="0"/>
              <a:buChar char="•"/>
            </a:pPr>
            <a:r>
              <a:rPr lang="en-US" dirty="0"/>
              <a:t>Start closest to the skin</a:t>
            </a:r>
          </a:p>
          <a:p>
            <a:pPr marL="742950" lvl="1" indent="-285750">
              <a:buFont typeface="Arial" panose="020B0604020202020204" pitchFamily="34" charset="0"/>
              <a:buChar char="•"/>
            </a:pPr>
            <a:r>
              <a:rPr lang="en-US" dirty="0"/>
              <a:t>Use a separate cloth for each line, drain, and tube</a:t>
            </a:r>
          </a:p>
          <a:p>
            <a:pPr marL="742950" lvl="1" indent="-285750">
              <a:buFont typeface="Arial" panose="020B0604020202020204" pitchFamily="34" charset="0"/>
              <a:buChar char="•"/>
            </a:pPr>
            <a:r>
              <a:rPr lang="en-US" dirty="0"/>
              <a:t>Refer to LMC </a:t>
            </a:r>
            <a:r>
              <a:rPr lang="en-US" b="1" dirty="0"/>
              <a:t>Chlorhexidine Gluconate (CHG) Treatment Bath</a:t>
            </a:r>
            <a:r>
              <a:rPr lang="en-US" dirty="0"/>
              <a:t> Policy/ Procedure</a:t>
            </a:r>
          </a:p>
          <a:p>
            <a:pPr marL="285750" indent="-285750">
              <a:buFont typeface="Arial" panose="020B0604020202020204" pitchFamily="34" charset="0"/>
              <a:buChar char="•"/>
            </a:pPr>
            <a:r>
              <a:rPr lang="en-US" u="sng" dirty="0"/>
              <a:t>Before</a:t>
            </a:r>
            <a:r>
              <a:rPr lang="en-US" dirty="0"/>
              <a:t> cleansing Urinary Catheter, </a:t>
            </a:r>
            <a:r>
              <a:rPr lang="en-US" u="sng" dirty="0"/>
              <a:t>perform</a:t>
            </a:r>
            <a:r>
              <a:rPr lang="en-US" dirty="0"/>
              <a:t> hand hygiene and </a:t>
            </a:r>
            <a:r>
              <a:rPr lang="en-US" u="sng" dirty="0"/>
              <a:t>apply</a:t>
            </a:r>
            <a:r>
              <a:rPr lang="en-US" dirty="0"/>
              <a:t> new gloves!</a:t>
            </a:r>
          </a:p>
          <a:p>
            <a:pPr marL="285750" indent="-285750">
              <a:buFont typeface="Arial" panose="020B0604020202020204" pitchFamily="34" charset="0"/>
              <a:buChar char="•"/>
            </a:pPr>
            <a:r>
              <a:rPr lang="en-US" dirty="0"/>
              <a:t>Start closest to insertion site and </a:t>
            </a:r>
            <a:r>
              <a:rPr lang="en-US" b="1" u="sng" dirty="0"/>
              <a:t>work out </a:t>
            </a:r>
            <a:r>
              <a:rPr lang="en-US" dirty="0"/>
              <a:t>6 inches</a:t>
            </a:r>
          </a:p>
          <a:p>
            <a:pPr marL="285750" indent="-285750">
              <a:buFont typeface="Arial" panose="020B0604020202020204" pitchFamily="34" charset="0"/>
              <a:buChar char="•"/>
            </a:pPr>
            <a:r>
              <a:rPr lang="en-US" b="1" i="1" u="sng" dirty="0"/>
              <a:t>ALL</a:t>
            </a:r>
            <a:r>
              <a:rPr lang="en-US" dirty="0"/>
              <a:t> patients with a central venous line or Foley catheter should receive a CHG ‘Treatment Bath’ with the cloths (not liquid)</a:t>
            </a:r>
          </a:p>
          <a:p>
            <a:pPr marL="742950" lvl="1" indent="-285750">
              <a:buFont typeface="Arial" panose="020B0604020202020204" pitchFamily="34" charset="0"/>
              <a:buChar char="•"/>
            </a:pPr>
            <a:r>
              <a:rPr lang="en-US" dirty="0"/>
              <a:t>If patient wishes to shower, you can use the cloths after the shower for the tube/line</a:t>
            </a:r>
          </a:p>
        </p:txBody>
      </p:sp>
      <p:grpSp>
        <p:nvGrpSpPr>
          <p:cNvPr id="7" name="Group 6">
            <a:extLst>
              <a:ext uri="{FF2B5EF4-FFF2-40B4-BE49-F238E27FC236}">
                <a16:creationId xmlns:a16="http://schemas.microsoft.com/office/drawing/2014/main" id="{BE6B89A1-91C6-4BF3-BD7E-7B566B5C3F6F}"/>
              </a:ext>
            </a:extLst>
          </p:cNvPr>
          <p:cNvGrpSpPr/>
          <p:nvPr/>
        </p:nvGrpSpPr>
        <p:grpSpPr>
          <a:xfrm>
            <a:off x="6082285" y="219914"/>
            <a:ext cx="2817887" cy="2010078"/>
            <a:chOff x="355600" y="1427163"/>
            <a:chExt cx="3940175" cy="2855768"/>
          </a:xfrm>
        </p:grpSpPr>
        <p:pic>
          <p:nvPicPr>
            <p:cNvPr id="8" name="Picture 4" descr="Image result for CHG dressing">
              <a:extLst>
                <a:ext uri="{FF2B5EF4-FFF2-40B4-BE49-F238E27FC236}">
                  <a16:creationId xmlns:a16="http://schemas.microsoft.com/office/drawing/2014/main" id="{03CB8462-F6CB-41D2-B900-FA70B57B60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185" r="30295"/>
            <a:stretch/>
          </p:blipFill>
          <p:spPr bwMode="auto">
            <a:xfrm>
              <a:off x="355600" y="1427163"/>
              <a:ext cx="3940175" cy="2855768"/>
            </a:xfrm>
            <a:prstGeom prst="rect">
              <a:avLst/>
            </a:prstGeom>
            <a:noFill/>
            <a:extLst>
              <a:ext uri="{909E8E84-426E-40DD-AFC4-6F175D3DCCD1}">
                <a14:hiddenFill xmlns:a14="http://schemas.microsoft.com/office/drawing/2010/main">
                  <a:solidFill>
                    <a:srgbClr val="FFFFFF"/>
                  </a:solidFill>
                </a14:hiddenFill>
              </a:ext>
            </a:extLst>
          </p:spPr>
        </p:pic>
        <p:sp>
          <p:nvSpPr>
            <p:cNvPr id="9" name="Notched Right Arrow 13">
              <a:extLst>
                <a:ext uri="{FF2B5EF4-FFF2-40B4-BE49-F238E27FC236}">
                  <a16:creationId xmlns:a16="http://schemas.microsoft.com/office/drawing/2014/main" id="{707659B2-D155-4CCB-BF2A-7E223956410B}"/>
                </a:ext>
              </a:extLst>
            </p:cNvPr>
            <p:cNvSpPr/>
            <p:nvPr/>
          </p:nvSpPr>
          <p:spPr>
            <a:xfrm rot="8378128">
              <a:off x="2377348" y="3164527"/>
              <a:ext cx="571002" cy="24731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Notched Right Arrow 16">
              <a:extLst>
                <a:ext uri="{FF2B5EF4-FFF2-40B4-BE49-F238E27FC236}">
                  <a16:creationId xmlns:a16="http://schemas.microsoft.com/office/drawing/2014/main" id="{A16122F4-1AA4-4630-BBE2-FCD663DDF3FD}"/>
                </a:ext>
              </a:extLst>
            </p:cNvPr>
            <p:cNvSpPr/>
            <p:nvPr/>
          </p:nvSpPr>
          <p:spPr>
            <a:xfrm rot="8378128">
              <a:off x="1241727" y="1683531"/>
              <a:ext cx="550229" cy="19813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Right Arrow 14">
              <a:extLst>
                <a:ext uri="{FF2B5EF4-FFF2-40B4-BE49-F238E27FC236}">
                  <a16:creationId xmlns:a16="http://schemas.microsoft.com/office/drawing/2014/main" id="{B6465192-106D-4A8F-B983-30874AC7C22D}"/>
                </a:ext>
              </a:extLst>
            </p:cNvPr>
            <p:cNvSpPr/>
            <p:nvPr/>
          </p:nvSpPr>
          <p:spPr>
            <a:xfrm rot="2881958">
              <a:off x="1499863" y="2160368"/>
              <a:ext cx="1331663" cy="69878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EDF44A-375F-4BB7-9277-B794834E43A6}"/>
                </a:ext>
              </a:extLst>
            </p:cNvPr>
            <p:cNvSpPr txBox="1"/>
            <p:nvPr/>
          </p:nvSpPr>
          <p:spPr>
            <a:xfrm rot="2892426">
              <a:off x="1616496" y="2323911"/>
              <a:ext cx="1123950" cy="344284"/>
            </a:xfrm>
            <a:prstGeom prst="rect">
              <a:avLst/>
            </a:prstGeom>
            <a:noFill/>
          </p:spPr>
          <p:txBody>
            <a:bodyPr wrap="square" rtlCol="0">
              <a:spAutoFit/>
            </a:bodyPr>
            <a:lstStyle/>
            <a:p>
              <a:r>
                <a:rPr lang="en-US" sz="1000" b="1" dirty="0"/>
                <a:t>Wipe 6”</a:t>
              </a:r>
            </a:p>
          </p:txBody>
        </p:sp>
      </p:grpSp>
      <p:grpSp>
        <p:nvGrpSpPr>
          <p:cNvPr id="13" name="Group 12">
            <a:extLst>
              <a:ext uri="{FF2B5EF4-FFF2-40B4-BE49-F238E27FC236}">
                <a16:creationId xmlns:a16="http://schemas.microsoft.com/office/drawing/2014/main" id="{16585BBE-CE4A-420E-A27A-D195688B53AF}"/>
              </a:ext>
            </a:extLst>
          </p:cNvPr>
          <p:cNvGrpSpPr/>
          <p:nvPr/>
        </p:nvGrpSpPr>
        <p:grpSpPr>
          <a:xfrm>
            <a:off x="6082285" y="2358940"/>
            <a:ext cx="2817887" cy="2003016"/>
            <a:chOff x="4928398" y="1402260"/>
            <a:chExt cx="3181660" cy="2880671"/>
          </a:xfrm>
        </p:grpSpPr>
        <p:pic>
          <p:nvPicPr>
            <p:cNvPr id="14" name="Picture 6" descr="Image result for peg tube">
              <a:extLst>
                <a:ext uri="{FF2B5EF4-FFF2-40B4-BE49-F238E27FC236}">
                  <a16:creationId xmlns:a16="http://schemas.microsoft.com/office/drawing/2014/main" id="{499768BE-13CE-4221-BB25-D44885EC0D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84" t="27675" b="22065"/>
            <a:stretch/>
          </p:blipFill>
          <p:spPr bwMode="auto">
            <a:xfrm>
              <a:off x="4928398" y="1402260"/>
              <a:ext cx="3181660" cy="2880671"/>
            </a:xfrm>
            <a:prstGeom prst="rect">
              <a:avLst/>
            </a:prstGeom>
            <a:noFill/>
            <a:extLst>
              <a:ext uri="{909E8E84-426E-40DD-AFC4-6F175D3DCCD1}">
                <a14:hiddenFill xmlns:a14="http://schemas.microsoft.com/office/drawing/2010/main">
                  <a:solidFill>
                    <a:srgbClr val="FFFFFF"/>
                  </a:solidFill>
                </a14:hiddenFill>
              </a:ext>
            </a:extLst>
          </p:spPr>
        </p:pic>
        <p:sp>
          <p:nvSpPr>
            <p:cNvPr id="15" name="Notched Right Arrow 22">
              <a:extLst>
                <a:ext uri="{FF2B5EF4-FFF2-40B4-BE49-F238E27FC236}">
                  <a16:creationId xmlns:a16="http://schemas.microsoft.com/office/drawing/2014/main" id="{304D66E0-CC42-4FE3-9FFE-74BB1B860BBF}"/>
                </a:ext>
              </a:extLst>
            </p:cNvPr>
            <p:cNvSpPr/>
            <p:nvPr/>
          </p:nvSpPr>
          <p:spPr>
            <a:xfrm rot="8378128">
              <a:off x="7191355" y="2456504"/>
              <a:ext cx="723900" cy="4191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Notched Right Arrow 23">
              <a:extLst>
                <a:ext uri="{FF2B5EF4-FFF2-40B4-BE49-F238E27FC236}">
                  <a16:creationId xmlns:a16="http://schemas.microsoft.com/office/drawing/2014/main" id="{A16F7385-5EC7-40F1-9E53-B9E03D774C7A}"/>
                </a:ext>
              </a:extLst>
            </p:cNvPr>
            <p:cNvSpPr/>
            <p:nvPr/>
          </p:nvSpPr>
          <p:spPr>
            <a:xfrm rot="8378128">
              <a:off x="5484587" y="1639766"/>
              <a:ext cx="723900" cy="4191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24">
              <a:extLst>
                <a:ext uri="{FF2B5EF4-FFF2-40B4-BE49-F238E27FC236}">
                  <a16:creationId xmlns:a16="http://schemas.microsoft.com/office/drawing/2014/main" id="{42E9A095-70D5-4525-975C-00EEBEFEF485}"/>
                </a:ext>
              </a:extLst>
            </p:cNvPr>
            <p:cNvSpPr/>
            <p:nvPr/>
          </p:nvSpPr>
          <p:spPr>
            <a:xfrm rot="1775383">
              <a:off x="6013826" y="1917179"/>
              <a:ext cx="1426094" cy="6845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6A2E79-CE43-422E-96DA-2A571A29C4C9}"/>
                </a:ext>
              </a:extLst>
            </p:cNvPr>
            <p:cNvSpPr txBox="1"/>
            <p:nvPr/>
          </p:nvSpPr>
          <p:spPr>
            <a:xfrm rot="1748304">
              <a:off x="6356419" y="2201438"/>
              <a:ext cx="1123950" cy="368156"/>
            </a:xfrm>
            <a:prstGeom prst="rect">
              <a:avLst/>
            </a:prstGeom>
            <a:noFill/>
          </p:spPr>
          <p:txBody>
            <a:bodyPr wrap="square" rtlCol="0">
              <a:spAutoFit/>
            </a:bodyPr>
            <a:lstStyle/>
            <a:p>
              <a:r>
                <a:rPr lang="en-US" sz="1000" b="1" dirty="0"/>
                <a:t>Wipe 6”</a:t>
              </a:r>
            </a:p>
          </p:txBody>
        </p:sp>
      </p:grpSp>
      <p:pic>
        <p:nvPicPr>
          <p:cNvPr id="3" name="Picture 2">
            <a:extLst>
              <a:ext uri="{FF2B5EF4-FFF2-40B4-BE49-F238E27FC236}">
                <a16:creationId xmlns:a16="http://schemas.microsoft.com/office/drawing/2014/main" id="{E386516D-B621-43BA-86C5-490FB69F31F8}"/>
              </a:ext>
            </a:extLst>
          </p:cNvPr>
          <p:cNvPicPr>
            <a:picLocks noChangeAspect="1"/>
          </p:cNvPicPr>
          <p:nvPr/>
        </p:nvPicPr>
        <p:blipFill rotWithShape="1">
          <a:blip r:embed="rId4"/>
          <a:srcRect l="1462" t="6383"/>
          <a:stretch/>
        </p:blipFill>
        <p:spPr>
          <a:xfrm>
            <a:off x="6082285" y="4628009"/>
            <a:ext cx="2884735" cy="2022532"/>
          </a:xfrm>
          <a:prstGeom prst="rect">
            <a:avLst/>
          </a:prstGeom>
        </p:spPr>
      </p:pic>
      <p:sp>
        <p:nvSpPr>
          <p:cNvPr id="19" name="Notched Right Arrow 13">
            <a:extLst>
              <a:ext uri="{FF2B5EF4-FFF2-40B4-BE49-F238E27FC236}">
                <a16:creationId xmlns:a16="http://schemas.microsoft.com/office/drawing/2014/main" id="{9DCFF9F3-F90A-4340-8B70-96E39D4AF06B}"/>
              </a:ext>
            </a:extLst>
          </p:cNvPr>
          <p:cNvSpPr/>
          <p:nvPr/>
        </p:nvSpPr>
        <p:spPr>
          <a:xfrm rot="8378128">
            <a:off x="8083940" y="5051155"/>
            <a:ext cx="408362" cy="17407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Notched Right Arrow 13">
            <a:extLst>
              <a:ext uri="{FF2B5EF4-FFF2-40B4-BE49-F238E27FC236}">
                <a16:creationId xmlns:a16="http://schemas.microsoft.com/office/drawing/2014/main" id="{D7956B29-4FA6-4711-8340-99F3B037ED08}"/>
              </a:ext>
            </a:extLst>
          </p:cNvPr>
          <p:cNvSpPr/>
          <p:nvPr/>
        </p:nvSpPr>
        <p:spPr>
          <a:xfrm rot="10469408">
            <a:off x="8137632" y="5761068"/>
            <a:ext cx="408362" cy="17407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Right Arrow 14">
            <a:extLst>
              <a:ext uri="{FF2B5EF4-FFF2-40B4-BE49-F238E27FC236}">
                <a16:creationId xmlns:a16="http://schemas.microsoft.com/office/drawing/2014/main" id="{D0838859-BBE8-4922-BE3E-E94ED05786E4}"/>
              </a:ext>
            </a:extLst>
          </p:cNvPr>
          <p:cNvSpPr/>
          <p:nvPr/>
        </p:nvSpPr>
        <p:spPr>
          <a:xfrm rot="5170142">
            <a:off x="8178706" y="5161938"/>
            <a:ext cx="922987" cy="49974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E69F96C-5640-4E8F-91D2-D4F68526DF14}"/>
              </a:ext>
            </a:extLst>
          </p:cNvPr>
          <p:cNvSpPr txBox="1"/>
          <p:nvPr/>
        </p:nvSpPr>
        <p:spPr>
          <a:xfrm rot="5400000">
            <a:off x="8264574" y="5388223"/>
            <a:ext cx="791110" cy="246221"/>
          </a:xfrm>
          <a:prstGeom prst="rect">
            <a:avLst/>
          </a:prstGeom>
          <a:noFill/>
        </p:spPr>
        <p:txBody>
          <a:bodyPr wrap="square" rtlCol="0">
            <a:spAutoFit/>
          </a:bodyPr>
          <a:lstStyle/>
          <a:p>
            <a:r>
              <a:rPr lang="en-US" sz="1000" b="1" dirty="0"/>
              <a:t>Wipe 6”</a:t>
            </a:r>
          </a:p>
        </p:txBody>
      </p:sp>
      <p:pic>
        <p:nvPicPr>
          <p:cNvPr id="6" name="Picture 5">
            <a:extLst>
              <a:ext uri="{FF2B5EF4-FFF2-40B4-BE49-F238E27FC236}">
                <a16:creationId xmlns:a16="http://schemas.microsoft.com/office/drawing/2014/main" id="{56823A43-FAB4-48C1-8745-55DC2CCCBA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240" b="89520" l="2778" r="92361">
                        <a14:foregroundMark x1="2951" y1="15284" x2="27083" y2="14410"/>
                        <a14:foregroundMark x1="27083" y1="14410" x2="89583" y2="22707"/>
                        <a14:foregroundMark x1="21701" y1="89520" x2="21007" y2="86900"/>
                        <a14:foregroundMark x1="13368" y1="28821" x2="17014" y2="51528"/>
                        <a14:foregroundMark x1="17708" y1="30568" x2="16667" y2="45415"/>
                        <a14:foregroundMark x1="17361" y1="32314" x2="19097" y2="50655"/>
                        <a14:foregroundMark x1="20660" y1="30568" x2="20139" y2="53275"/>
                        <a14:foregroundMark x1="23785" y1="27948" x2="29167" y2="51528"/>
                        <a14:foregroundMark x1="32465" y1="31441" x2="35069" y2="47162"/>
                        <a14:foregroundMark x1="37500" y1="25328" x2="51910" y2="50655"/>
                        <a14:foregroundMark x1="39757" y1="34498" x2="41146" y2="51528"/>
                        <a14:foregroundMark x1="44792" y1="27948" x2="44792" y2="31441"/>
                        <a14:foregroundMark x1="48785" y1="28821" x2="51215" y2="44541"/>
                        <a14:foregroundMark x1="58507" y1="26201" x2="64236" y2="28821"/>
                        <a14:foregroundMark x1="48090" y1="30568" x2="48438" y2="27074"/>
                        <a14:foregroundMark x1="84028" y1="60699" x2="92361" y2="5240"/>
                        <a14:foregroundMark x1="92361" y1="5240" x2="89236" y2="51528"/>
                        <a14:foregroundMark x1="70660" y1="25328" x2="74306" y2="24454"/>
                        <a14:foregroundMark x1="84028" y1="43231" x2="84028" y2="43231"/>
                        <a14:foregroundMark x1="58507" y1="49782" x2="57465" y2="24454"/>
                        <a14:foregroundMark x1="65278" y1="48035" x2="65278" y2="24454"/>
                        <a14:backgroundMark x1="95313" y1="17904" x2="95660" y2="42358"/>
                        <a14:backgroundMark x1="85243" y1="873" x2="85590" y2="873"/>
                      </a14:backgroundRemoval>
                    </a14:imgEffect>
                  </a14:imgLayer>
                </a14:imgProps>
              </a:ext>
            </a:extLst>
          </a:blip>
          <a:stretch>
            <a:fillRect/>
          </a:stretch>
        </p:blipFill>
        <p:spPr>
          <a:xfrm>
            <a:off x="66367" y="127365"/>
            <a:ext cx="2043035" cy="812248"/>
          </a:xfrm>
          <a:prstGeom prst="rect">
            <a:avLst/>
          </a:prstGeom>
        </p:spPr>
      </p:pic>
    </p:spTree>
    <p:extLst>
      <p:ext uri="{BB962C8B-B14F-4D97-AF65-F5344CB8AC3E}">
        <p14:creationId xmlns:p14="http://schemas.microsoft.com/office/powerpoint/2010/main" val="366430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FD9667A3-872B-47E7-AC11-2DE3D07ACDEF}"/>
              </a:ext>
            </a:extLst>
          </p:cNvPr>
          <p:cNvGraphicFramePr>
            <a:graphicFrameLocks noGrp="1"/>
          </p:cNvGraphicFramePr>
          <p:nvPr>
            <p:extLst>
              <p:ext uri="{D42A27DB-BD31-4B8C-83A1-F6EECF244321}">
                <p14:modId xmlns:p14="http://schemas.microsoft.com/office/powerpoint/2010/main" val="621875951"/>
              </p:ext>
            </p:extLst>
          </p:nvPr>
        </p:nvGraphicFramePr>
        <p:xfrm>
          <a:off x="486698" y="1696065"/>
          <a:ext cx="8288591" cy="4223685"/>
        </p:xfrm>
        <a:graphic>
          <a:graphicData uri="http://schemas.openxmlformats.org/drawingml/2006/table">
            <a:tbl>
              <a:tblPr firstRow="1" bandRow="1">
                <a:tableStyleId>{69012ECD-51FC-41F1-AA8D-1B2483CD663E}</a:tableStyleId>
              </a:tblPr>
              <a:tblGrid>
                <a:gridCol w="2431644">
                  <a:extLst>
                    <a:ext uri="{9D8B030D-6E8A-4147-A177-3AD203B41FA5}">
                      <a16:colId xmlns:a16="http://schemas.microsoft.com/office/drawing/2014/main" val="2998928198"/>
                    </a:ext>
                  </a:extLst>
                </a:gridCol>
                <a:gridCol w="3094084">
                  <a:extLst>
                    <a:ext uri="{9D8B030D-6E8A-4147-A177-3AD203B41FA5}">
                      <a16:colId xmlns:a16="http://schemas.microsoft.com/office/drawing/2014/main" val="1221702767"/>
                    </a:ext>
                  </a:extLst>
                </a:gridCol>
                <a:gridCol w="2762863">
                  <a:extLst>
                    <a:ext uri="{9D8B030D-6E8A-4147-A177-3AD203B41FA5}">
                      <a16:colId xmlns:a16="http://schemas.microsoft.com/office/drawing/2014/main" val="3200945539"/>
                    </a:ext>
                  </a:extLst>
                </a:gridCol>
              </a:tblGrid>
              <a:tr h="929148">
                <a:tc>
                  <a:txBody>
                    <a:bodyPr/>
                    <a:lstStyle/>
                    <a:p>
                      <a:pPr algn="ctr"/>
                      <a:r>
                        <a:rPr lang="en-US" dirty="0"/>
                        <a:t>Incontinence Care </a:t>
                      </a:r>
                      <a:r>
                        <a:rPr lang="en-US" u="sng" dirty="0"/>
                        <a:t>WITHOUT</a:t>
                      </a:r>
                    </a:p>
                    <a:p>
                      <a:pPr algn="ctr"/>
                      <a:r>
                        <a:rPr lang="en-US" dirty="0"/>
                        <a:t>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a:t>Daily Foley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dirty="0"/>
                        <a:t>Incontinence Care </a:t>
                      </a:r>
                    </a:p>
                    <a:p>
                      <a:pPr algn="ctr"/>
                      <a:r>
                        <a:rPr lang="en-US" u="sng" dirty="0"/>
                        <a:t>WITH</a:t>
                      </a:r>
                      <a:r>
                        <a:rPr lang="en-US" dirty="0"/>
                        <a:t> </a:t>
                      </a:r>
                    </a:p>
                    <a:p>
                      <a:pPr algn="ctr"/>
                      <a:r>
                        <a:rPr lang="en-US" dirty="0"/>
                        <a:t>Urinary Catheter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48816419"/>
                  </a:ext>
                </a:extLst>
              </a:tr>
              <a:tr h="1323471">
                <a:tc>
                  <a:txBody>
                    <a:bodyPr/>
                    <a:lstStyle/>
                    <a:p>
                      <a:pPr algn="ctr"/>
                      <a:r>
                        <a:rPr lang="en-US" dirty="0"/>
                        <a:t>Non-CHG wipes are used for routine incontinence care (ex:  </a:t>
                      </a:r>
                      <a:r>
                        <a:rPr lang="en-US" dirty="0" err="1"/>
                        <a:t>ReadyFlush</a:t>
                      </a:r>
                      <a:r>
                        <a:rPr lang="en-US" dirty="0"/>
                        <a:t>, </a:t>
                      </a:r>
                      <a:r>
                        <a:rPr lang="en-US" dirty="0" err="1"/>
                        <a:t>FitRight</a:t>
                      </a:r>
                      <a:r>
                        <a:rPr lang="en-US" dirty="0"/>
                        <a:t> Aloe)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Done daily during </a:t>
                      </a:r>
                      <a:r>
                        <a:rPr lang="en-US" dirty="0"/>
                        <a:t>‘Treatment Bath’ </a:t>
                      </a:r>
                    </a:p>
                    <a:p>
                      <a:pPr algn="ctr"/>
                      <a:r>
                        <a:rPr lang="en-US" b="1" u="sng" dirty="0"/>
                        <a:t>WITH </a:t>
                      </a:r>
                    </a:p>
                    <a:p>
                      <a:pPr algn="ctr"/>
                      <a:r>
                        <a:rPr lang="en-US" dirty="0"/>
                        <a:t> CHG Cloth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a:t>Provon</a:t>
                      </a:r>
                      <a:r>
                        <a:rPr lang="en-US" sz="1400" dirty="0"/>
                        <a:t> wipes will continue to be used for any Foley care needed after incontinence that is not at the time of CHG ‘Treatment Bath’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666195"/>
                  </a:ext>
                </a:extLst>
              </a:tr>
              <a:tr h="197106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6239771"/>
                  </a:ext>
                </a:extLst>
              </a:tr>
            </a:tbl>
          </a:graphicData>
        </a:graphic>
      </p:graphicFrame>
      <p:sp>
        <p:nvSpPr>
          <p:cNvPr id="2" name="Title 1">
            <a:extLst>
              <a:ext uri="{FF2B5EF4-FFF2-40B4-BE49-F238E27FC236}">
                <a16:creationId xmlns:a16="http://schemas.microsoft.com/office/drawing/2014/main" id="{069EB415-0BC2-41C7-8B54-0FFC2FD0A34E}"/>
              </a:ext>
            </a:extLst>
          </p:cNvPr>
          <p:cNvSpPr>
            <a:spLocks noGrp="1"/>
          </p:cNvSpPr>
          <p:nvPr>
            <p:ph type="title"/>
          </p:nvPr>
        </p:nvSpPr>
        <p:spPr>
          <a:xfrm>
            <a:off x="199574" y="135792"/>
            <a:ext cx="7543800" cy="1097280"/>
          </a:xfrm>
        </p:spPr>
        <p:txBody>
          <a:bodyPr>
            <a:normAutofit/>
          </a:bodyPr>
          <a:lstStyle/>
          <a:p>
            <a:r>
              <a:rPr lang="en-US" sz="3600" dirty="0"/>
              <a:t>Incontinence Care</a:t>
            </a:r>
          </a:p>
        </p:txBody>
      </p:sp>
      <p:pic>
        <p:nvPicPr>
          <p:cNvPr id="4" name="Picture 3">
            <a:extLst>
              <a:ext uri="{FF2B5EF4-FFF2-40B4-BE49-F238E27FC236}">
                <a16:creationId xmlns:a16="http://schemas.microsoft.com/office/drawing/2014/main" id="{C983B23B-DBC6-4925-86B8-94EAFDC79548}"/>
              </a:ext>
            </a:extLst>
          </p:cNvPr>
          <p:cNvPicPr>
            <a:picLocks noChangeAspect="1"/>
          </p:cNvPicPr>
          <p:nvPr/>
        </p:nvPicPr>
        <p:blipFill>
          <a:blip r:embed="rId2"/>
          <a:stretch>
            <a:fillRect/>
          </a:stretch>
        </p:blipFill>
        <p:spPr>
          <a:xfrm>
            <a:off x="1754615" y="4923913"/>
            <a:ext cx="1055364" cy="881130"/>
          </a:xfrm>
          <a:prstGeom prst="rect">
            <a:avLst/>
          </a:prstGeom>
        </p:spPr>
      </p:pic>
      <p:pic>
        <p:nvPicPr>
          <p:cNvPr id="5" name="Picture 4">
            <a:extLst>
              <a:ext uri="{FF2B5EF4-FFF2-40B4-BE49-F238E27FC236}">
                <a16:creationId xmlns:a16="http://schemas.microsoft.com/office/drawing/2014/main" id="{457656CC-37B7-40BC-932B-730CD5D511A1}"/>
              </a:ext>
            </a:extLst>
          </p:cNvPr>
          <p:cNvPicPr>
            <a:picLocks noChangeAspect="1"/>
          </p:cNvPicPr>
          <p:nvPr/>
        </p:nvPicPr>
        <p:blipFill>
          <a:blip r:embed="rId3"/>
          <a:stretch>
            <a:fillRect/>
          </a:stretch>
        </p:blipFill>
        <p:spPr>
          <a:xfrm>
            <a:off x="680271" y="4054469"/>
            <a:ext cx="1135724" cy="970276"/>
          </a:xfrm>
          <a:prstGeom prst="rect">
            <a:avLst/>
          </a:prstGeom>
        </p:spPr>
      </p:pic>
      <p:pic>
        <p:nvPicPr>
          <p:cNvPr id="7" name="Picture 6">
            <a:extLst>
              <a:ext uri="{FF2B5EF4-FFF2-40B4-BE49-F238E27FC236}">
                <a16:creationId xmlns:a16="http://schemas.microsoft.com/office/drawing/2014/main" id="{A396763A-4965-4DB4-A168-D89C4B01FEE9}"/>
              </a:ext>
            </a:extLst>
          </p:cNvPr>
          <p:cNvPicPr>
            <a:picLocks noChangeAspect="1"/>
          </p:cNvPicPr>
          <p:nvPr/>
        </p:nvPicPr>
        <p:blipFill>
          <a:blip r:embed="rId4"/>
          <a:stretch>
            <a:fillRect/>
          </a:stretch>
        </p:blipFill>
        <p:spPr>
          <a:xfrm>
            <a:off x="6917376" y="4147989"/>
            <a:ext cx="981978" cy="1551848"/>
          </a:xfrm>
          <a:prstGeom prst="rect">
            <a:avLst/>
          </a:prstGeom>
        </p:spPr>
      </p:pic>
      <p:pic>
        <p:nvPicPr>
          <p:cNvPr id="10" name="Picture 9">
            <a:extLst>
              <a:ext uri="{FF2B5EF4-FFF2-40B4-BE49-F238E27FC236}">
                <a16:creationId xmlns:a16="http://schemas.microsoft.com/office/drawing/2014/main" id="{4855D358-4611-4CF4-9ED6-0E8A1D46B578}"/>
              </a:ext>
            </a:extLst>
          </p:cNvPr>
          <p:cNvPicPr>
            <a:picLocks noChangeAspect="1"/>
          </p:cNvPicPr>
          <p:nvPr/>
        </p:nvPicPr>
        <p:blipFill>
          <a:blip r:embed="rId5"/>
          <a:stretch>
            <a:fillRect/>
          </a:stretch>
        </p:blipFill>
        <p:spPr>
          <a:xfrm>
            <a:off x="3884323" y="4338263"/>
            <a:ext cx="1135724" cy="1372964"/>
          </a:xfrm>
          <a:prstGeom prst="rect">
            <a:avLst/>
          </a:prstGeom>
        </p:spPr>
      </p:pic>
    </p:spTree>
    <p:extLst>
      <p:ext uri="{BB962C8B-B14F-4D97-AF65-F5344CB8AC3E}">
        <p14:creationId xmlns:p14="http://schemas.microsoft.com/office/powerpoint/2010/main" val="416712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8EE7E-C042-4555-A7BD-3BB2173C39FC}"/>
              </a:ext>
            </a:extLst>
          </p:cNvPr>
          <p:cNvPicPr>
            <a:picLocks noChangeAspect="1"/>
          </p:cNvPicPr>
          <p:nvPr/>
        </p:nvPicPr>
        <p:blipFill>
          <a:blip r:embed="rId2"/>
          <a:stretch>
            <a:fillRect/>
          </a:stretch>
        </p:blipFill>
        <p:spPr>
          <a:xfrm>
            <a:off x="2551468" y="1788598"/>
            <a:ext cx="4710657" cy="4722814"/>
          </a:xfrm>
          <a:prstGeom prst="rect">
            <a:avLst/>
          </a:prstGeom>
        </p:spPr>
      </p:pic>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sp>
        <p:nvSpPr>
          <p:cNvPr id="6" name="Speech Bubble: Oval 5">
            <a:extLst>
              <a:ext uri="{FF2B5EF4-FFF2-40B4-BE49-F238E27FC236}">
                <a16:creationId xmlns:a16="http://schemas.microsoft.com/office/drawing/2014/main" id="{2FC7CAAB-49DF-46E8-A252-D840D0640AD1}"/>
              </a:ext>
            </a:extLst>
          </p:cNvPr>
          <p:cNvSpPr/>
          <p:nvPr/>
        </p:nvSpPr>
        <p:spPr>
          <a:xfrm>
            <a:off x="265468" y="1573879"/>
            <a:ext cx="2831690" cy="1703439"/>
          </a:xfrm>
          <a:prstGeom prst="wedgeEllipseCallout">
            <a:avLst>
              <a:gd name="adj1" fmla="val 67995"/>
              <a:gd name="adj2" fmla="val 53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 don’t feel as clean after bathing with these cloths</a:t>
            </a:r>
          </a:p>
        </p:txBody>
      </p:sp>
      <p:sp>
        <p:nvSpPr>
          <p:cNvPr id="7" name="Speech Bubble: Oval 6">
            <a:extLst>
              <a:ext uri="{FF2B5EF4-FFF2-40B4-BE49-F238E27FC236}">
                <a16:creationId xmlns:a16="http://schemas.microsoft.com/office/drawing/2014/main" id="{E2ED3940-1B67-45CF-9156-0887516D428D}"/>
              </a:ext>
            </a:extLst>
          </p:cNvPr>
          <p:cNvSpPr/>
          <p:nvPr/>
        </p:nvSpPr>
        <p:spPr>
          <a:xfrm>
            <a:off x="6392513" y="3963562"/>
            <a:ext cx="2594733" cy="2366408"/>
          </a:xfrm>
          <a:prstGeom prst="wedgeEllipseCallout">
            <a:avLst>
              <a:gd name="adj1" fmla="val -54987"/>
              <a:gd name="adj2" fmla="val -6647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 know people usually think of a bath with soap and water. To help get you better and prevent infections, these CHG cloths will clean your skin by removing germs.  </a:t>
            </a:r>
          </a:p>
        </p:txBody>
      </p:sp>
    </p:spTree>
    <p:extLst>
      <p:ext uri="{BB962C8B-B14F-4D97-AF65-F5344CB8AC3E}">
        <p14:creationId xmlns:p14="http://schemas.microsoft.com/office/powerpoint/2010/main" val="301977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47F33-8B22-477E-8C53-C48C8BEBC9C3}"/>
              </a:ext>
            </a:extLst>
          </p:cNvPr>
          <p:cNvPicPr>
            <a:picLocks noChangeAspect="1"/>
          </p:cNvPicPr>
          <p:nvPr/>
        </p:nvPicPr>
        <p:blipFill>
          <a:blip r:embed="rId3"/>
          <a:stretch>
            <a:fillRect/>
          </a:stretch>
        </p:blipFill>
        <p:spPr>
          <a:xfrm>
            <a:off x="103240" y="1469253"/>
            <a:ext cx="2647456" cy="2341317"/>
          </a:xfrm>
          <a:prstGeom prst="rect">
            <a:avLst/>
          </a:prstGeom>
        </p:spPr>
      </p:pic>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sp>
        <p:nvSpPr>
          <p:cNvPr id="6" name="Speech Bubble: Oval 5">
            <a:extLst>
              <a:ext uri="{FF2B5EF4-FFF2-40B4-BE49-F238E27FC236}">
                <a16:creationId xmlns:a16="http://schemas.microsoft.com/office/drawing/2014/main" id="{2FC7CAAB-49DF-46E8-A252-D840D0640AD1}"/>
              </a:ext>
            </a:extLst>
          </p:cNvPr>
          <p:cNvSpPr/>
          <p:nvPr/>
        </p:nvSpPr>
        <p:spPr>
          <a:xfrm>
            <a:off x="3561616" y="1265976"/>
            <a:ext cx="2831690" cy="1703439"/>
          </a:xfrm>
          <a:prstGeom prst="wedgeEllipseCallout">
            <a:avLst>
              <a:gd name="adj1" fmla="val -127873"/>
              <a:gd name="adj2" fmla="val -8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 don’t like these cloths.  They leave my skin feeling sticky.</a:t>
            </a:r>
          </a:p>
        </p:txBody>
      </p:sp>
      <p:sp>
        <p:nvSpPr>
          <p:cNvPr id="7" name="Speech Bubble: Oval 6">
            <a:extLst>
              <a:ext uri="{FF2B5EF4-FFF2-40B4-BE49-F238E27FC236}">
                <a16:creationId xmlns:a16="http://schemas.microsoft.com/office/drawing/2014/main" id="{E2ED3940-1B67-45CF-9156-0887516D428D}"/>
              </a:ext>
            </a:extLst>
          </p:cNvPr>
          <p:cNvSpPr/>
          <p:nvPr/>
        </p:nvSpPr>
        <p:spPr>
          <a:xfrm>
            <a:off x="103239" y="3910692"/>
            <a:ext cx="2964426" cy="2522199"/>
          </a:xfrm>
          <a:prstGeom prst="wedgeEllipseCallout">
            <a:avLst>
              <a:gd name="adj1" fmla="val 102201"/>
              <a:gd name="adj2" fmla="val -5211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The sticky feeling is due to the aloe in the cloths which moisturizes your skin while it cleans. The sticky feeling goes away after a few minutes.  Let’s try and you will see that after a few minutes your skin will feel soft and not sticky anymore</a:t>
            </a:r>
            <a:r>
              <a:rPr lang="en-US" sz="1200" dirty="0">
                <a:solidFill>
                  <a:schemeClr val="accent1">
                    <a:lumMod val="75000"/>
                  </a:schemeClr>
                </a:solidFill>
              </a:rPr>
              <a:t>.  </a:t>
            </a:r>
            <a:r>
              <a:rPr lang="en-US" sz="1200" dirty="0">
                <a:solidFill>
                  <a:schemeClr val="bg1"/>
                </a:solidFill>
              </a:rPr>
              <a:t>It will go away with air drying.</a:t>
            </a:r>
          </a:p>
        </p:txBody>
      </p:sp>
      <p:pic>
        <p:nvPicPr>
          <p:cNvPr id="3" name="Picture 2">
            <a:extLst>
              <a:ext uri="{FF2B5EF4-FFF2-40B4-BE49-F238E27FC236}">
                <a16:creationId xmlns:a16="http://schemas.microsoft.com/office/drawing/2014/main" id="{FBE592DF-4C45-495B-90D6-2E093FC7A1E0}"/>
              </a:ext>
            </a:extLst>
          </p:cNvPr>
          <p:cNvPicPr>
            <a:picLocks noChangeAspect="1"/>
          </p:cNvPicPr>
          <p:nvPr/>
        </p:nvPicPr>
        <p:blipFill>
          <a:blip r:embed="rId4"/>
          <a:stretch>
            <a:fillRect/>
          </a:stretch>
        </p:blipFill>
        <p:spPr>
          <a:xfrm>
            <a:off x="5982409" y="2780071"/>
            <a:ext cx="2777391" cy="1932578"/>
          </a:xfrm>
          <a:prstGeom prst="rect">
            <a:avLst/>
          </a:prstGeom>
        </p:spPr>
      </p:pic>
      <p:grpSp>
        <p:nvGrpSpPr>
          <p:cNvPr id="10" name="Group 9">
            <a:extLst>
              <a:ext uri="{FF2B5EF4-FFF2-40B4-BE49-F238E27FC236}">
                <a16:creationId xmlns:a16="http://schemas.microsoft.com/office/drawing/2014/main" id="{0FEB1789-3E95-4DDB-BC29-4795F17B63F0}"/>
              </a:ext>
            </a:extLst>
          </p:cNvPr>
          <p:cNvGrpSpPr/>
          <p:nvPr/>
        </p:nvGrpSpPr>
        <p:grpSpPr>
          <a:xfrm>
            <a:off x="6663307" y="5171792"/>
            <a:ext cx="1537393" cy="1408470"/>
            <a:chOff x="7385978" y="1551063"/>
            <a:chExt cx="1537393" cy="1408470"/>
          </a:xfrm>
        </p:grpSpPr>
        <p:pic>
          <p:nvPicPr>
            <p:cNvPr id="11" name="Picture 10">
              <a:extLst>
                <a:ext uri="{FF2B5EF4-FFF2-40B4-BE49-F238E27FC236}">
                  <a16:creationId xmlns:a16="http://schemas.microsoft.com/office/drawing/2014/main" id="{762F69FC-B6BF-4315-AFF7-AEC3BB40ECCC}"/>
                </a:ext>
              </a:extLst>
            </p:cNvPr>
            <p:cNvPicPr>
              <a:picLocks noChangeAspect="1"/>
            </p:cNvPicPr>
            <p:nvPr/>
          </p:nvPicPr>
          <p:blipFill>
            <a:blip r:embed="rId5"/>
            <a:stretch>
              <a:fillRect/>
            </a:stretch>
          </p:blipFill>
          <p:spPr>
            <a:xfrm>
              <a:off x="7385978" y="1610056"/>
              <a:ext cx="1444618" cy="1349477"/>
            </a:xfrm>
            <a:prstGeom prst="rect">
              <a:avLst/>
            </a:prstGeom>
            <a:ln w="28575">
              <a:solidFill>
                <a:srgbClr val="00B050"/>
              </a:solidFill>
            </a:ln>
          </p:spPr>
        </p:pic>
        <p:sp>
          <p:nvSpPr>
            <p:cNvPr id="12" name="TextBox 11">
              <a:extLst>
                <a:ext uri="{FF2B5EF4-FFF2-40B4-BE49-F238E27FC236}">
                  <a16:creationId xmlns:a16="http://schemas.microsoft.com/office/drawing/2014/main" id="{84270E9D-6322-4F10-B6EA-2783A4C9D296}"/>
                </a:ext>
              </a:extLst>
            </p:cNvPr>
            <p:cNvSpPr txBox="1"/>
            <p:nvPr/>
          </p:nvSpPr>
          <p:spPr>
            <a:xfrm>
              <a:off x="8093775" y="1551063"/>
              <a:ext cx="829596" cy="830997"/>
            </a:xfrm>
            <a:prstGeom prst="rect">
              <a:avLst/>
            </a:prstGeom>
            <a:noFill/>
          </p:spPr>
          <p:txBody>
            <a:bodyPr wrap="square" rtlCol="0">
              <a:spAutoFit/>
            </a:bodyPr>
            <a:lstStyle/>
            <a:p>
              <a:pPr algn="ctr"/>
              <a:r>
                <a:rPr lang="en-US" sz="1600" dirty="0">
                  <a:solidFill>
                    <a:srgbClr val="0070C0"/>
                  </a:solidFill>
                </a:rPr>
                <a:t>Allow to Air Dry</a:t>
              </a:r>
            </a:p>
          </p:txBody>
        </p:sp>
      </p:grpSp>
      <p:pic>
        <p:nvPicPr>
          <p:cNvPr id="14" name="Maya">
            <a:extLst>
              <a:ext uri="{FF2B5EF4-FFF2-40B4-BE49-F238E27FC236}">
                <a16:creationId xmlns:a16="http://schemas.microsoft.com/office/drawing/2014/main" id="{83B5A0F1-D3B6-4B62-A62E-4951D4079F6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407076" y="3359638"/>
            <a:ext cx="916820" cy="3220624"/>
          </a:xfrm>
          <a:prstGeom prst="rect">
            <a:avLst/>
          </a:prstGeom>
        </p:spPr>
      </p:pic>
    </p:spTree>
    <p:extLst>
      <p:ext uri="{BB962C8B-B14F-4D97-AF65-F5344CB8AC3E}">
        <p14:creationId xmlns:p14="http://schemas.microsoft.com/office/powerpoint/2010/main" val="25398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68A0A9-2402-46C6-8B49-0FC772E700E2}"/>
              </a:ext>
            </a:extLst>
          </p:cNvPr>
          <p:cNvPicPr>
            <a:picLocks noChangeAspect="1"/>
          </p:cNvPicPr>
          <p:nvPr/>
        </p:nvPicPr>
        <p:blipFill>
          <a:blip r:embed="rId3"/>
          <a:stretch>
            <a:fillRect/>
          </a:stretch>
        </p:blipFill>
        <p:spPr>
          <a:xfrm>
            <a:off x="2370141" y="1505562"/>
            <a:ext cx="2803518" cy="2358515"/>
          </a:xfrm>
          <a:prstGeom prst="rect">
            <a:avLst/>
          </a:prstGeom>
        </p:spPr>
      </p:pic>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sp>
        <p:nvSpPr>
          <p:cNvPr id="6" name="Speech Bubble: Oval 5">
            <a:extLst>
              <a:ext uri="{FF2B5EF4-FFF2-40B4-BE49-F238E27FC236}">
                <a16:creationId xmlns:a16="http://schemas.microsoft.com/office/drawing/2014/main" id="{2FC7CAAB-49DF-46E8-A252-D840D0640AD1}"/>
              </a:ext>
            </a:extLst>
          </p:cNvPr>
          <p:cNvSpPr/>
          <p:nvPr/>
        </p:nvSpPr>
        <p:spPr>
          <a:xfrm>
            <a:off x="206478" y="1682543"/>
            <a:ext cx="1991038" cy="1333502"/>
          </a:xfrm>
          <a:prstGeom prst="wedgeEllipseCallout">
            <a:avLst>
              <a:gd name="adj1" fmla="val 107311"/>
              <a:gd name="adj2" fmla="val -54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 would prefer to perform my own bath</a:t>
            </a:r>
          </a:p>
        </p:txBody>
      </p:sp>
      <p:sp>
        <p:nvSpPr>
          <p:cNvPr id="7" name="Speech Bubble: Oval 6">
            <a:extLst>
              <a:ext uri="{FF2B5EF4-FFF2-40B4-BE49-F238E27FC236}">
                <a16:creationId xmlns:a16="http://schemas.microsoft.com/office/drawing/2014/main" id="{E2ED3940-1B67-45CF-9156-0887516D428D}"/>
              </a:ext>
            </a:extLst>
          </p:cNvPr>
          <p:cNvSpPr/>
          <p:nvPr/>
        </p:nvSpPr>
        <p:spPr>
          <a:xfrm>
            <a:off x="2698961" y="4172069"/>
            <a:ext cx="2580967" cy="2522199"/>
          </a:xfrm>
          <a:prstGeom prst="wedgeEllipseCallout">
            <a:avLst>
              <a:gd name="adj1" fmla="val -117653"/>
              <a:gd name="adj2" fmla="val -4304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Great!  Let me review with you each step and you can stop me at anytime and ask questions.  I can help with the hard to reach areas as well as clean on and around your lines and/ or drains.</a:t>
            </a:r>
          </a:p>
          <a:p>
            <a:pPr algn="ctr"/>
            <a:r>
              <a:rPr lang="en-US" sz="1200" dirty="0">
                <a:solidFill>
                  <a:schemeClr val="bg1"/>
                </a:solidFill>
              </a:rPr>
              <a:t>.</a:t>
            </a:r>
          </a:p>
        </p:txBody>
      </p:sp>
      <p:pic>
        <p:nvPicPr>
          <p:cNvPr id="9" name="Demond">
            <a:extLst>
              <a:ext uri="{FF2B5EF4-FFF2-40B4-BE49-F238E27FC236}">
                <a16:creationId xmlns:a16="http://schemas.microsoft.com/office/drawing/2014/main" id="{49838B92-7A71-4DA7-97ED-CB948B31B433}"/>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3256" y="4057793"/>
            <a:ext cx="888741" cy="2522200"/>
          </a:xfrm>
          <a:prstGeom prst="rect">
            <a:avLst/>
          </a:prstGeom>
        </p:spPr>
      </p:pic>
      <p:pic>
        <p:nvPicPr>
          <p:cNvPr id="3" name="Picture 2">
            <a:extLst>
              <a:ext uri="{FF2B5EF4-FFF2-40B4-BE49-F238E27FC236}">
                <a16:creationId xmlns:a16="http://schemas.microsoft.com/office/drawing/2014/main" id="{9D989E88-515F-4DA9-958C-24C988F03AE9}"/>
              </a:ext>
            </a:extLst>
          </p:cNvPr>
          <p:cNvPicPr>
            <a:picLocks noChangeAspect="1"/>
          </p:cNvPicPr>
          <p:nvPr/>
        </p:nvPicPr>
        <p:blipFill>
          <a:blip r:embed="rId5"/>
          <a:stretch>
            <a:fillRect/>
          </a:stretch>
        </p:blipFill>
        <p:spPr>
          <a:xfrm rot="1325462">
            <a:off x="6116639" y="2093414"/>
            <a:ext cx="2252070" cy="2896736"/>
          </a:xfrm>
          <a:prstGeom prst="rect">
            <a:avLst/>
          </a:prstGeom>
        </p:spPr>
      </p:pic>
    </p:spTree>
    <p:extLst>
      <p:ext uri="{BB962C8B-B14F-4D97-AF65-F5344CB8AC3E}">
        <p14:creationId xmlns:p14="http://schemas.microsoft.com/office/powerpoint/2010/main" val="395337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 result for lotion and bodywash transparent background">
            <a:extLst>
              <a:ext uri="{FF2B5EF4-FFF2-40B4-BE49-F238E27FC236}">
                <a16:creationId xmlns:a16="http://schemas.microsoft.com/office/drawing/2014/main" id="{6C7F4F4E-63C5-4B8B-A8DB-E564B878B6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57" r="31281"/>
          <a:stretch/>
        </p:blipFill>
        <p:spPr bwMode="auto">
          <a:xfrm>
            <a:off x="7790340" y="1696776"/>
            <a:ext cx="642552" cy="1729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sp>
        <p:nvSpPr>
          <p:cNvPr id="6" name="Speech Bubble: Oval 5">
            <a:extLst>
              <a:ext uri="{FF2B5EF4-FFF2-40B4-BE49-F238E27FC236}">
                <a16:creationId xmlns:a16="http://schemas.microsoft.com/office/drawing/2014/main" id="{2FC7CAAB-49DF-46E8-A252-D840D0640AD1}"/>
              </a:ext>
            </a:extLst>
          </p:cNvPr>
          <p:cNvSpPr/>
          <p:nvPr/>
        </p:nvSpPr>
        <p:spPr>
          <a:xfrm>
            <a:off x="2508461" y="1460090"/>
            <a:ext cx="1901307" cy="1271942"/>
          </a:xfrm>
          <a:prstGeom prst="wedgeEllipseCallout">
            <a:avLst>
              <a:gd name="adj1" fmla="val -92443"/>
              <a:gd name="adj2" fmla="val 41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Can I use my own soap/ lotion along with this bath?</a:t>
            </a:r>
          </a:p>
        </p:txBody>
      </p:sp>
      <p:sp>
        <p:nvSpPr>
          <p:cNvPr id="7" name="Speech Bubble: Oval 6">
            <a:extLst>
              <a:ext uri="{FF2B5EF4-FFF2-40B4-BE49-F238E27FC236}">
                <a16:creationId xmlns:a16="http://schemas.microsoft.com/office/drawing/2014/main" id="{E2ED3940-1B67-45CF-9156-0887516D428D}"/>
              </a:ext>
            </a:extLst>
          </p:cNvPr>
          <p:cNvSpPr/>
          <p:nvPr/>
        </p:nvSpPr>
        <p:spPr>
          <a:xfrm>
            <a:off x="242896" y="4180948"/>
            <a:ext cx="2964426" cy="2522199"/>
          </a:xfrm>
          <a:prstGeom prst="wedgeEllipseCallout">
            <a:avLst>
              <a:gd name="adj1" fmla="val 98232"/>
              <a:gd name="adj2" fmla="val -618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We want to make sure this CHG ‘Treatment Bath’ works.  Let’s stay away from other soaps and lotions for now.  Outside products may cause CHG to be less effective and reduce infection prevention benefits.</a:t>
            </a:r>
          </a:p>
        </p:txBody>
      </p:sp>
      <p:pic>
        <p:nvPicPr>
          <p:cNvPr id="9" name="Picture 8" descr="Image result for red x transparent">
            <a:extLst>
              <a:ext uri="{FF2B5EF4-FFF2-40B4-BE49-F238E27FC236}">
                <a16:creationId xmlns:a16="http://schemas.microsoft.com/office/drawing/2014/main" id="{43472A15-4243-4C72-B2E5-DD5799E1BF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2467" y="2150216"/>
            <a:ext cx="818298" cy="1023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Related image">
            <a:extLst>
              <a:ext uri="{FF2B5EF4-FFF2-40B4-BE49-F238E27FC236}">
                <a16:creationId xmlns:a16="http://schemas.microsoft.com/office/drawing/2014/main" id="{96412553-4072-4969-9E66-CABBF7C63A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78" r="28344"/>
          <a:stretch/>
        </p:blipFill>
        <p:spPr bwMode="auto">
          <a:xfrm>
            <a:off x="6356103" y="3029199"/>
            <a:ext cx="1026372" cy="24219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red x transparent">
            <a:extLst>
              <a:ext uri="{FF2B5EF4-FFF2-40B4-BE49-F238E27FC236}">
                <a16:creationId xmlns:a16="http://schemas.microsoft.com/office/drawing/2014/main" id="{585CEBF6-A45E-4F6F-ABDF-176BF5FF99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7312" y="3751262"/>
            <a:ext cx="1031579" cy="12905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lotion and bodywash transparent background">
            <a:extLst>
              <a:ext uri="{FF2B5EF4-FFF2-40B4-BE49-F238E27FC236}">
                <a16:creationId xmlns:a16="http://schemas.microsoft.com/office/drawing/2014/main" id="{00DF001B-CC8B-4424-AF20-5141237A9B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425" r="29413"/>
          <a:stretch/>
        </p:blipFill>
        <p:spPr bwMode="auto">
          <a:xfrm>
            <a:off x="7739829" y="4202959"/>
            <a:ext cx="926797" cy="21981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red x transparent">
            <a:extLst>
              <a:ext uri="{FF2B5EF4-FFF2-40B4-BE49-F238E27FC236}">
                <a16:creationId xmlns:a16="http://schemas.microsoft.com/office/drawing/2014/main" id="{FC0B8028-0A33-48A9-A027-B584DB704D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2467" y="4389890"/>
            <a:ext cx="1167709" cy="1460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124866-30BA-4CF0-8BA8-05CF1053D43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9609" y="1834422"/>
            <a:ext cx="3451235" cy="3210451"/>
          </a:xfrm>
          <a:prstGeom prst="rect">
            <a:avLst/>
          </a:prstGeom>
        </p:spPr>
      </p:pic>
      <p:pic>
        <p:nvPicPr>
          <p:cNvPr id="18" name="Molly">
            <a:extLst>
              <a:ext uri="{FF2B5EF4-FFF2-40B4-BE49-F238E27FC236}">
                <a16:creationId xmlns:a16="http://schemas.microsoft.com/office/drawing/2014/main" id="{949B69B2-3D41-4A26-A8F3-C6FAE15B3915}"/>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572000" y="3022455"/>
            <a:ext cx="1056348" cy="3680692"/>
          </a:xfrm>
          <a:prstGeom prst="rect">
            <a:avLst/>
          </a:prstGeom>
        </p:spPr>
      </p:pic>
    </p:spTree>
    <p:extLst>
      <p:ext uri="{BB962C8B-B14F-4D97-AF65-F5344CB8AC3E}">
        <p14:creationId xmlns:p14="http://schemas.microsoft.com/office/powerpoint/2010/main" val="344984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sp>
        <p:nvSpPr>
          <p:cNvPr id="6" name="Speech Bubble: Oval 5">
            <a:extLst>
              <a:ext uri="{FF2B5EF4-FFF2-40B4-BE49-F238E27FC236}">
                <a16:creationId xmlns:a16="http://schemas.microsoft.com/office/drawing/2014/main" id="{2FC7CAAB-49DF-46E8-A252-D840D0640AD1}"/>
              </a:ext>
            </a:extLst>
          </p:cNvPr>
          <p:cNvSpPr/>
          <p:nvPr/>
        </p:nvSpPr>
        <p:spPr>
          <a:xfrm>
            <a:off x="105119" y="1437208"/>
            <a:ext cx="2831690" cy="1703439"/>
          </a:xfrm>
          <a:prstGeom prst="wedgeEllipseCallout">
            <a:avLst>
              <a:gd name="adj1" fmla="val 73818"/>
              <a:gd name="adj2" fmla="val -8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 am too tired and I don’t feel like bathing</a:t>
            </a:r>
          </a:p>
        </p:txBody>
      </p:sp>
      <p:sp>
        <p:nvSpPr>
          <p:cNvPr id="7" name="Speech Bubble: Oval 6">
            <a:extLst>
              <a:ext uri="{FF2B5EF4-FFF2-40B4-BE49-F238E27FC236}">
                <a16:creationId xmlns:a16="http://schemas.microsoft.com/office/drawing/2014/main" id="{E2ED3940-1B67-45CF-9156-0887516D428D}"/>
              </a:ext>
            </a:extLst>
          </p:cNvPr>
          <p:cNvSpPr/>
          <p:nvPr/>
        </p:nvSpPr>
        <p:spPr>
          <a:xfrm>
            <a:off x="3273356" y="4118875"/>
            <a:ext cx="2964426" cy="2522199"/>
          </a:xfrm>
          <a:prstGeom prst="wedgeEllipseCallout">
            <a:avLst>
              <a:gd name="adj1" fmla="val 92148"/>
              <a:gd name="adj2" fmla="val -3272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 am sorry that you are not feeling well.  I will come back in 1 hour to check on you and help you with this important CHG ‘Treatment Bath.’  It will only take 5-10  minutes and will make you feel refreshed.</a:t>
            </a:r>
          </a:p>
        </p:txBody>
      </p:sp>
      <p:pic>
        <p:nvPicPr>
          <p:cNvPr id="3" name="Picture 2">
            <a:extLst>
              <a:ext uri="{FF2B5EF4-FFF2-40B4-BE49-F238E27FC236}">
                <a16:creationId xmlns:a16="http://schemas.microsoft.com/office/drawing/2014/main" id="{6CDF6DED-DFFC-4B01-BD04-187550BD5960}"/>
              </a:ext>
            </a:extLst>
          </p:cNvPr>
          <p:cNvPicPr>
            <a:picLocks noChangeAspect="1"/>
          </p:cNvPicPr>
          <p:nvPr/>
        </p:nvPicPr>
        <p:blipFill>
          <a:blip r:embed="rId2"/>
          <a:stretch>
            <a:fillRect/>
          </a:stretch>
        </p:blipFill>
        <p:spPr>
          <a:xfrm rot="829852">
            <a:off x="7073768" y="618036"/>
            <a:ext cx="1555650" cy="1616856"/>
          </a:xfrm>
          <a:prstGeom prst="rect">
            <a:avLst/>
          </a:prstGeom>
        </p:spPr>
      </p:pic>
      <p:pic>
        <p:nvPicPr>
          <p:cNvPr id="8" name="se7392cc42ab4666ba71722219a003d0">
            <a:extLst>
              <a:ext uri="{FF2B5EF4-FFF2-40B4-BE49-F238E27FC236}">
                <a16:creationId xmlns:a16="http://schemas.microsoft.com/office/drawing/2014/main" id="{CBA5E51F-8641-4FE1-BEAF-52AB52F35E4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70731" y="3597223"/>
            <a:ext cx="1829395" cy="295174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CC2E68C-FDBE-4013-8625-6B51F173C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6223" y="1318451"/>
            <a:ext cx="3738884" cy="2800424"/>
          </a:xfrm>
          <a:prstGeom prst="rect">
            <a:avLst/>
          </a:prstGeom>
        </p:spPr>
      </p:pic>
    </p:spTree>
    <p:extLst>
      <p:ext uri="{BB962C8B-B14F-4D97-AF65-F5344CB8AC3E}">
        <p14:creationId xmlns:p14="http://schemas.microsoft.com/office/powerpoint/2010/main" val="350246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BB29A4-8121-482A-86D2-9FC02F8A0649}"/>
              </a:ext>
            </a:extLst>
          </p:cNvPr>
          <p:cNvPicPr>
            <a:picLocks noChangeAspect="1"/>
          </p:cNvPicPr>
          <p:nvPr/>
        </p:nvPicPr>
        <p:blipFill>
          <a:blip r:embed="rId2"/>
          <a:stretch>
            <a:fillRect/>
          </a:stretch>
        </p:blipFill>
        <p:spPr>
          <a:xfrm>
            <a:off x="3201367" y="3763789"/>
            <a:ext cx="2181791" cy="2379139"/>
          </a:xfrm>
          <a:prstGeom prst="rect">
            <a:avLst/>
          </a:prstGeom>
        </p:spPr>
      </p:pic>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pic>
        <p:nvPicPr>
          <p:cNvPr id="4" name="Content Placeholder 3">
            <a:extLst>
              <a:ext uri="{FF2B5EF4-FFF2-40B4-BE49-F238E27FC236}">
                <a16:creationId xmlns:a16="http://schemas.microsoft.com/office/drawing/2014/main" id="{453C8A58-2756-4CAA-AD32-FF0A790A9AC5}"/>
              </a:ext>
            </a:extLst>
          </p:cNvPr>
          <p:cNvPicPr>
            <a:picLocks noGrp="1" noChangeAspect="1"/>
          </p:cNvPicPr>
          <p:nvPr>
            <p:ph idx="1"/>
          </p:nvPr>
        </p:nvPicPr>
        <p:blipFill>
          <a:blip r:embed="rId3"/>
          <a:stretch>
            <a:fillRect/>
          </a:stretch>
        </p:blipFill>
        <p:spPr>
          <a:xfrm>
            <a:off x="5545394" y="419308"/>
            <a:ext cx="3207774" cy="5789762"/>
          </a:xfrm>
          <a:prstGeom prst="rect">
            <a:avLst/>
          </a:prstGeom>
        </p:spPr>
      </p:pic>
      <p:sp>
        <p:nvSpPr>
          <p:cNvPr id="5" name="Rectangle 4">
            <a:extLst>
              <a:ext uri="{FF2B5EF4-FFF2-40B4-BE49-F238E27FC236}">
                <a16:creationId xmlns:a16="http://schemas.microsoft.com/office/drawing/2014/main" id="{EBD7A381-36A9-418A-A5FD-84D5DFEE8491}"/>
              </a:ext>
            </a:extLst>
          </p:cNvPr>
          <p:cNvSpPr/>
          <p:nvPr/>
        </p:nvSpPr>
        <p:spPr>
          <a:xfrm>
            <a:off x="6349179" y="2787445"/>
            <a:ext cx="1312607" cy="272845"/>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Oval 6">
            <a:extLst>
              <a:ext uri="{FF2B5EF4-FFF2-40B4-BE49-F238E27FC236}">
                <a16:creationId xmlns:a16="http://schemas.microsoft.com/office/drawing/2014/main" id="{E2ED3940-1B67-45CF-9156-0887516D428D}"/>
              </a:ext>
            </a:extLst>
          </p:cNvPr>
          <p:cNvSpPr/>
          <p:nvPr/>
        </p:nvSpPr>
        <p:spPr>
          <a:xfrm>
            <a:off x="129364" y="4235511"/>
            <a:ext cx="2831690" cy="2522199"/>
          </a:xfrm>
          <a:prstGeom prst="wedgeEllipseCallout">
            <a:avLst>
              <a:gd name="adj1" fmla="val 86095"/>
              <a:gd name="adj2" fmla="val 51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200" dirty="0">
                <a:solidFill>
                  <a:schemeClr val="bg1"/>
                </a:solidFill>
              </a:rPr>
              <a:t>Yes, CHG is safe to use for daily bathing.  We want to protect you while you are in the hospital and help you to feel better soon. Hospitals have been using this bath/treatment for some time before surgeries. It is safe for our patients.</a:t>
            </a:r>
          </a:p>
        </p:txBody>
      </p:sp>
      <p:pic>
        <p:nvPicPr>
          <p:cNvPr id="9" name="Picture 8">
            <a:extLst>
              <a:ext uri="{FF2B5EF4-FFF2-40B4-BE49-F238E27FC236}">
                <a16:creationId xmlns:a16="http://schemas.microsoft.com/office/drawing/2014/main" id="{98A2CEF0-E402-4EA1-A12D-580F1A90E865}"/>
              </a:ext>
            </a:extLst>
          </p:cNvPr>
          <p:cNvPicPr>
            <a:picLocks noChangeAspect="1"/>
          </p:cNvPicPr>
          <p:nvPr/>
        </p:nvPicPr>
        <p:blipFill>
          <a:blip r:embed="rId4"/>
          <a:stretch>
            <a:fillRect/>
          </a:stretch>
        </p:blipFill>
        <p:spPr>
          <a:xfrm>
            <a:off x="322790" y="1603667"/>
            <a:ext cx="2147560" cy="1825333"/>
          </a:xfrm>
          <a:prstGeom prst="rect">
            <a:avLst/>
          </a:prstGeom>
        </p:spPr>
      </p:pic>
      <p:sp>
        <p:nvSpPr>
          <p:cNvPr id="6" name="Speech Bubble: Oval 5">
            <a:extLst>
              <a:ext uri="{FF2B5EF4-FFF2-40B4-BE49-F238E27FC236}">
                <a16:creationId xmlns:a16="http://schemas.microsoft.com/office/drawing/2014/main" id="{2FC7CAAB-49DF-46E8-A252-D840D0640AD1}"/>
              </a:ext>
            </a:extLst>
          </p:cNvPr>
          <p:cNvSpPr/>
          <p:nvPr/>
        </p:nvSpPr>
        <p:spPr>
          <a:xfrm>
            <a:off x="2470350" y="1610750"/>
            <a:ext cx="2912808" cy="1703439"/>
          </a:xfrm>
          <a:prstGeom prst="wedgeEllipseCallout">
            <a:avLst>
              <a:gd name="adj1" fmla="val -73642"/>
              <a:gd name="adj2" fmla="val -20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CHG cloths are labeled as pre-operative.  Is it okay to use for routine bathing?  </a:t>
            </a:r>
          </a:p>
        </p:txBody>
      </p:sp>
    </p:spTree>
    <p:extLst>
      <p:ext uri="{BB962C8B-B14F-4D97-AF65-F5344CB8AC3E}">
        <p14:creationId xmlns:p14="http://schemas.microsoft.com/office/powerpoint/2010/main" val="256355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11F84F-82AE-4815-9D88-99AAA83FC5D4}"/>
              </a:ext>
            </a:extLst>
          </p:cNvPr>
          <p:cNvPicPr>
            <a:picLocks noChangeAspect="1"/>
          </p:cNvPicPr>
          <p:nvPr/>
        </p:nvPicPr>
        <p:blipFill>
          <a:blip r:embed="rId2"/>
          <a:stretch>
            <a:fillRect/>
          </a:stretch>
        </p:blipFill>
        <p:spPr>
          <a:xfrm>
            <a:off x="202794" y="1565536"/>
            <a:ext cx="3006751" cy="2124736"/>
          </a:xfrm>
          <a:prstGeom prst="rect">
            <a:avLst/>
          </a:prstGeom>
        </p:spPr>
      </p:pic>
      <p:pic>
        <p:nvPicPr>
          <p:cNvPr id="4" name="Picture 3">
            <a:extLst>
              <a:ext uri="{FF2B5EF4-FFF2-40B4-BE49-F238E27FC236}">
                <a16:creationId xmlns:a16="http://schemas.microsoft.com/office/drawing/2014/main" id="{E848EF8B-E22D-47F4-93F6-43877CA4CB23}"/>
              </a:ext>
            </a:extLst>
          </p:cNvPr>
          <p:cNvPicPr>
            <a:picLocks noChangeAspect="1"/>
          </p:cNvPicPr>
          <p:nvPr/>
        </p:nvPicPr>
        <p:blipFill>
          <a:blip r:embed="rId3"/>
          <a:stretch>
            <a:fillRect/>
          </a:stretch>
        </p:blipFill>
        <p:spPr>
          <a:xfrm>
            <a:off x="1097431" y="4899965"/>
            <a:ext cx="2156357" cy="1872535"/>
          </a:xfrm>
          <a:prstGeom prst="rect">
            <a:avLst/>
          </a:prstGeom>
        </p:spPr>
      </p:pic>
      <p:sp>
        <p:nvSpPr>
          <p:cNvPr id="2" name="Title 1">
            <a:extLst>
              <a:ext uri="{FF2B5EF4-FFF2-40B4-BE49-F238E27FC236}">
                <a16:creationId xmlns:a16="http://schemas.microsoft.com/office/drawing/2014/main" id="{77B15986-1C92-4B8F-AEF9-BC0B46854346}"/>
              </a:ext>
            </a:extLst>
          </p:cNvPr>
          <p:cNvSpPr>
            <a:spLocks noGrp="1"/>
          </p:cNvSpPr>
          <p:nvPr>
            <p:ph type="title"/>
          </p:nvPr>
        </p:nvSpPr>
        <p:spPr>
          <a:xfrm>
            <a:off x="0" y="100290"/>
            <a:ext cx="7543800" cy="1097280"/>
          </a:xfrm>
        </p:spPr>
        <p:txBody>
          <a:bodyPr/>
          <a:lstStyle/>
          <a:p>
            <a:r>
              <a:rPr lang="en-US" dirty="0"/>
              <a:t>  Responding to Patient Concerns</a:t>
            </a:r>
          </a:p>
        </p:txBody>
      </p:sp>
      <p:sp>
        <p:nvSpPr>
          <p:cNvPr id="6" name="Speech Bubble: Oval 5">
            <a:extLst>
              <a:ext uri="{FF2B5EF4-FFF2-40B4-BE49-F238E27FC236}">
                <a16:creationId xmlns:a16="http://schemas.microsoft.com/office/drawing/2014/main" id="{2FC7CAAB-49DF-46E8-A252-D840D0640AD1}"/>
              </a:ext>
            </a:extLst>
          </p:cNvPr>
          <p:cNvSpPr/>
          <p:nvPr/>
        </p:nvSpPr>
        <p:spPr>
          <a:xfrm>
            <a:off x="2706327" y="1439270"/>
            <a:ext cx="2175389" cy="927622"/>
          </a:xfrm>
          <a:prstGeom prst="wedgeEllipseCallout">
            <a:avLst>
              <a:gd name="adj1" fmla="val -95716"/>
              <a:gd name="adj2" fmla="val 36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Can I use CHG on wounds?</a:t>
            </a:r>
          </a:p>
        </p:txBody>
      </p:sp>
      <p:sp>
        <p:nvSpPr>
          <p:cNvPr id="7" name="Speech Bubble: Oval 6">
            <a:extLst>
              <a:ext uri="{FF2B5EF4-FFF2-40B4-BE49-F238E27FC236}">
                <a16:creationId xmlns:a16="http://schemas.microsoft.com/office/drawing/2014/main" id="{E2ED3940-1B67-45CF-9156-0887516D428D}"/>
              </a:ext>
            </a:extLst>
          </p:cNvPr>
          <p:cNvSpPr/>
          <p:nvPr/>
        </p:nvSpPr>
        <p:spPr>
          <a:xfrm>
            <a:off x="3067664" y="4129548"/>
            <a:ext cx="2672683" cy="2203676"/>
          </a:xfrm>
          <a:prstGeom prst="wedgeEllipseCallout">
            <a:avLst>
              <a:gd name="adj1" fmla="val -81705"/>
              <a:gd name="adj2" fmla="val 1825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No, we will not use the cloths on open skin or wounds.</a:t>
            </a:r>
          </a:p>
        </p:txBody>
      </p:sp>
      <p:pic>
        <p:nvPicPr>
          <p:cNvPr id="8" name="Picture 7" descr="Surgical Wounds That Are Left Open on Purpose">
            <a:extLst>
              <a:ext uri="{FF2B5EF4-FFF2-40B4-BE49-F238E27FC236}">
                <a16:creationId xmlns:a16="http://schemas.microsoft.com/office/drawing/2014/main" id="{4A417B82-A7B6-4971-BC39-8A264F531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716" y="1610750"/>
            <a:ext cx="29432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iction blisters: prevention and treatment">
            <a:extLst>
              <a:ext uri="{FF2B5EF4-FFF2-40B4-BE49-F238E27FC236}">
                <a16:creationId xmlns:a16="http://schemas.microsoft.com/office/drawing/2014/main" id="{825BD82A-6323-4642-BC5E-8B96FA250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6715" y="3997427"/>
            <a:ext cx="2959429"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0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390F-4266-405A-A0C1-DA770B472EED}"/>
              </a:ext>
            </a:extLst>
          </p:cNvPr>
          <p:cNvSpPr>
            <a:spLocks noGrp="1"/>
          </p:cNvSpPr>
          <p:nvPr>
            <p:ph type="title"/>
          </p:nvPr>
        </p:nvSpPr>
        <p:spPr>
          <a:xfrm>
            <a:off x="254977" y="137160"/>
            <a:ext cx="7543800" cy="1097280"/>
          </a:xfrm>
        </p:spPr>
        <p:txBody>
          <a:bodyPr>
            <a:normAutofit/>
          </a:bodyPr>
          <a:lstStyle/>
          <a:p>
            <a:r>
              <a:rPr lang="en-US" sz="3600" dirty="0"/>
              <a:t>Tips</a:t>
            </a:r>
          </a:p>
        </p:txBody>
      </p:sp>
      <p:sp>
        <p:nvSpPr>
          <p:cNvPr id="3" name="Content Placeholder 2">
            <a:extLst>
              <a:ext uri="{FF2B5EF4-FFF2-40B4-BE49-F238E27FC236}">
                <a16:creationId xmlns:a16="http://schemas.microsoft.com/office/drawing/2014/main" id="{A07630C0-B24D-4ECB-B0D4-6808CB9E9D2D}"/>
              </a:ext>
            </a:extLst>
          </p:cNvPr>
          <p:cNvSpPr>
            <a:spLocks noGrp="1"/>
          </p:cNvSpPr>
          <p:nvPr>
            <p:ph idx="1"/>
          </p:nvPr>
        </p:nvSpPr>
        <p:spPr>
          <a:xfrm>
            <a:off x="342900" y="1714500"/>
            <a:ext cx="7543800" cy="4457700"/>
          </a:xfrm>
        </p:spPr>
        <p:txBody>
          <a:bodyPr>
            <a:normAutofit fontScale="92500" lnSpcReduction="10000"/>
          </a:bodyPr>
          <a:lstStyle/>
          <a:p>
            <a:r>
              <a:rPr lang="en-US" dirty="0"/>
              <a:t>Allow skin to </a:t>
            </a:r>
            <a:r>
              <a:rPr lang="en-US" b="1" dirty="0"/>
              <a:t>air dry </a:t>
            </a:r>
            <a:r>
              <a:rPr lang="en-US" dirty="0"/>
              <a:t>before you apply adhesive;  if not completely dry adhesive may not stick well</a:t>
            </a:r>
          </a:p>
          <a:p>
            <a:pPr lvl="1"/>
            <a:r>
              <a:rPr lang="en-US" dirty="0"/>
              <a:t>Electrodes may not adhere as well causing ‘noisy’ or inadequate signal</a:t>
            </a:r>
          </a:p>
          <a:p>
            <a:pPr lvl="1"/>
            <a:r>
              <a:rPr lang="en-US" dirty="0"/>
              <a:t>Dressings may  peel up</a:t>
            </a:r>
          </a:p>
          <a:p>
            <a:r>
              <a:rPr lang="en-US" dirty="0"/>
              <a:t>Do NOT save opened package for later use</a:t>
            </a:r>
          </a:p>
          <a:p>
            <a:r>
              <a:rPr lang="en-US" dirty="0"/>
              <a:t>Do NOT use on open skin/  wounds</a:t>
            </a:r>
          </a:p>
          <a:p>
            <a:r>
              <a:rPr lang="en-US" dirty="0"/>
              <a:t>Do NOT flush the cloths. Dispose of in trash can.</a:t>
            </a:r>
          </a:p>
          <a:p>
            <a:r>
              <a:rPr lang="en-US" dirty="0"/>
              <a:t>Do NOT use these cloths for routine incontinence care (outside of daily CHG ‘Treatment Bath’</a:t>
            </a:r>
          </a:p>
          <a:p>
            <a:r>
              <a:rPr lang="en-US" dirty="0"/>
              <a:t>You should use at least 6 wipes per bath, but can use more if needed</a:t>
            </a:r>
          </a:p>
          <a:p>
            <a:r>
              <a:rPr lang="en-US" dirty="0"/>
              <a:t>Do NOT share wipe packs between patients.  </a:t>
            </a:r>
          </a:p>
          <a:p>
            <a:r>
              <a:rPr lang="en-US" dirty="0"/>
              <a:t>If patient DECLINES CHG ‘Treatment Bath’ – please let the primary nurse know</a:t>
            </a:r>
          </a:p>
          <a:p>
            <a:endParaRPr lang="en-US" dirty="0"/>
          </a:p>
        </p:txBody>
      </p:sp>
      <p:pic>
        <p:nvPicPr>
          <p:cNvPr id="4" name="Picture 3">
            <a:extLst>
              <a:ext uri="{FF2B5EF4-FFF2-40B4-BE49-F238E27FC236}">
                <a16:creationId xmlns:a16="http://schemas.microsoft.com/office/drawing/2014/main" id="{334F8EB3-3134-4B4E-A20C-A612C3468827}"/>
              </a:ext>
            </a:extLst>
          </p:cNvPr>
          <p:cNvPicPr>
            <a:picLocks noChangeAspect="1"/>
          </p:cNvPicPr>
          <p:nvPr/>
        </p:nvPicPr>
        <p:blipFill>
          <a:blip r:embed="rId2"/>
          <a:stretch>
            <a:fillRect/>
          </a:stretch>
        </p:blipFill>
        <p:spPr>
          <a:xfrm rot="919080">
            <a:off x="6931488" y="333206"/>
            <a:ext cx="1693811" cy="1558722"/>
          </a:xfrm>
          <a:prstGeom prst="rect">
            <a:avLst/>
          </a:prstGeom>
        </p:spPr>
      </p:pic>
    </p:spTree>
    <p:extLst>
      <p:ext uri="{BB962C8B-B14F-4D97-AF65-F5344CB8AC3E}">
        <p14:creationId xmlns:p14="http://schemas.microsoft.com/office/powerpoint/2010/main" val="37708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90879" y="127000"/>
            <a:ext cx="7543800" cy="778608"/>
          </a:xfrm>
        </p:spPr>
        <p:txBody>
          <a:bodyPr>
            <a:noAutofit/>
          </a:bodyPr>
          <a:lstStyle/>
          <a:p>
            <a:pPr marL="0" indent="0">
              <a:buNone/>
            </a:pPr>
            <a:r>
              <a:rPr lang="en-US" sz="4000" dirty="0">
                <a:solidFill>
                  <a:schemeClr val="tx1">
                    <a:lumMod val="95000"/>
                  </a:schemeClr>
                </a:solidFill>
              </a:rPr>
              <a:t>Objectives</a:t>
            </a:r>
          </a:p>
        </p:txBody>
      </p:sp>
      <p:sp>
        <p:nvSpPr>
          <p:cNvPr id="7" name="TextBox 6">
            <a:extLst>
              <a:ext uri="{FF2B5EF4-FFF2-40B4-BE49-F238E27FC236}">
                <a16:creationId xmlns:a16="http://schemas.microsoft.com/office/drawing/2014/main" id="{2564F4A5-62FF-4B6B-B0E3-330A21F7432A}"/>
              </a:ext>
            </a:extLst>
          </p:cNvPr>
          <p:cNvSpPr txBox="1"/>
          <p:nvPr/>
        </p:nvSpPr>
        <p:spPr>
          <a:xfrm>
            <a:off x="192280" y="631681"/>
            <a:ext cx="4729763" cy="207749"/>
          </a:xfrm>
          <a:prstGeom prst="rect">
            <a:avLst/>
          </a:prstGeom>
          <a:noFill/>
        </p:spPr>
        <p:txBody>
          <a:bodyPr wrap="square" rtlCol="0">
            <a:spAutoFit/>
          </a:bodyPr>
          <a:lstStyle/>
          <a:p>
            <a:pPr marL="214313" indent="-214313">
              <a:buFont typeface="Arial" panose="020B0604020202020204" pitchFamily="34" charset="0"/>
              <a:buChar char="•"/>
            </a:pPr>
            <a:endParaRPr lang="en-US" sz="750" dirty="0"/>
          </a:p>
        </p:txBody>
      </p:sp>
      <p:sp>
        <p:nvSpPr>
          <p:cNvPr id="2" name="TextBox 1">
            <a:extLst>
              <a:ext uri="{FF2B5EF4-FFF2-40B4-BE49-F238E27FC236}">
                <a16:creationId xmlns:a16="http://schemas.microsoft.com/office/drawing/2014/main" id="{954AC26B-2E14-4566-8332-3967AAB9334D}"/>
              </a:ext>
            </a:extLst>
          </p:cNvPr>
          <p:cNvSpPr txBox="1"/>
          <p:nvPr/>
        </p:nvSpPr>
        <p:spPr>
          <a:xfrm>
            <a:off x="350541" y="1634005"/>
            <a:ext cx="8620432"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Discuss benefits of CHG ‘Treatment Bath’ for hospitalized patients</a:t>
            </a:r>
          </a:p>
          <a:p>
            <a:pPr marL="285750" indent="-285750">
              <a:buFont typeface="Arial" panose="020B0604020202020204" pitchFamily="34" charset="0"/>
              <a:buChar char="•"/>
            </a:pPr>
            <a:r>
              <a:rPr lang="en-US" sz="2400" dirty="0"/>
              <a:t>Describe a CHG ‘Treatment Bath’</a:t>
            </a:r>
          </a:p>
          <a:p>
            <a:pPr marL="285750" indent="-285750">
              <a:buFont typeface="Arial" panose="020B0604020202020204" pitchFamily="34" charset="0"/>
              <a:buChar char="•"/>
            </a:pPr>
            <a:r>
              <a:rPr lang="en-US" sz="2400" dirty="0"/>
              <a:t>Explain how to dispose of CHG cloths</a:t>
            </a:r>
          </a:p>
          <a:p>
            <a:pPr marL="285750" indent="-285750">
              <a:buFont typeface="Arial" panose="020B0604020202020204" pitchFamily="34" charset="0"/>
              <a:buChar char="•"/>
            </a:pPr>
            <a:r>
              <a:rPr lang="en-US" sz="2400" dirty="0"/>
              <a:t>Discuss how lines, drains and tubes should be cleaned with CHG cloths</a:t>
            </a:r>
          </a:p>
          <a:p>
            <a:pPr marL="285750" indent="-285750">
              <a:buFont typeface="Arial" panose="020B0604020202020204" pitchFamily="34" charset="0"/>
              <a:buChar char="•"/>
            </a:pPr>
            <a:r>
              <a:rPr lang="en-US" sz="2400" dirty="0"/>
              <a:t>Review Incontinence Care</a:t>
            </a:r>
          </a:p>
          <a:p>
            <a:pPr marL="285750" indent="-285750">
              <a:buFont typeface="Arial" panose="020B0604020202020204" pitchFamily="34" charset="0"/>
              <a:buChar char="•"/>
            </a:pPr>
            <a:r>
              <a:rPr lang="en-US" sz="2400" dirty="0"/>
              <a:t>Identify ways to encourage and educate patients on ‘Treatment Bath’</a:t>
            </a:r>
          </a:p>
          <a:p>
            <a:pPr marL="285750" indent="-285750">
              <a:buFont typeface="Arial" panose="020B0604020202020204" pitchFamily="34" charset="0"/>
              <a:buChar char="•"/>
            </a:pPr>
            <a:r>
              <a:rPr lang="en-US" sz="2400" dirty="0"/>
              <a:t>Identify alternative bathing methods for patients that are allergic to CHG or self bathe</a:t>
            </a:r>
          </a:p>
          <a:p>
            <a:pPr marL="285750" indent="-285750">
              <a:buFont typeface="Arial" panose="020B0604020202020204" pitchFamily="34" charset="0"/>
              <a:buChar char="•"/>
            </a:pPr>
            <a:r>
              <a:rPr lang="en-US" sz="2400" dirty="0"/>
              <a:t>Describes TIPS for successful CHG ‘Treatment Bath’</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939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1459-C31C-434D-BA8E-22A510E678C5}"/>
              </a:ext>
            </a:extLst>
          </p:cNvPr>
          <p:cNvSpPr>
            <a:spLocks noGrp="1"/>
          </p:cNvSpPr>
          <p:nvPr>
            <p:ph type="title"/>
          </p:nvPr>
        </p:nvSpPr>
        <p:spPr>
          <a:xfrm>
            <a:off x="136422" y="137160"/>
            <a:ext cx="7543800" cy="1097280"/>
          </a:xfrm>
        </p:spPr>
        <p:txBody>
          <a:bodyPr/>
          <a:lstStyle/>
          <a:p>
            <a:r>
              <a:rPr lang="en-US" dirty="0"/>
              <a:t>Epic Documentation of CHG ‘Treatment Bath’</a:t>
            </a:r>
          </a:p>
        </p:txBody>
      </p:sp>
      <p:sp>
        <p:nvSpPr>
          <p:cNvPr id="4" name="TextBox 3">
            <a:extLst>
              <a:ext uri="{FF2B5EF4-FFF2-40B4-BE49-F238E27FC236}">
                <a16:creationId xmlns:a16="http://schemas.microsoft.com/office/drawing/2014/main" id="{2713073F-7DCD-4C05-BC66-CAD589C9AF2F}"/>
              </a:ext>
            </a:extLst>
          </p:cNvPr>
          <p:cNvSpPr txBox="1"/>
          <p:nvPr/>
        </p:nvSpPr>
        <p:spPr>
          <a:xfrm>
            <a:off x="339064" y="1645865"/>
            <a:ext cx="8206498" cy="646331"/>
          </a:xfrm>
          <a:prstGeom prst="rect">
            <a:avLst/>
          </a:prstGeom>
          <a:noFill/>
        </p:spPr>
        <p:txBody>
          <a:bodyPr wrap="square" rtlCol="0">
            <a:spAutoFit/>
          </a:bodyPr>
          <a:lstStyle/>
          <a:p>
            <a:pPr marL="285750" indent="-285750">
              <a:buFont typeface="Arial" panose="020B0604020202020204" pitchFamily="34" charset="0"/>
              <a:buChar char="•"/>
            </a:pPr>
            <a:r>
              <a:rPr lang="en-US" dirty="0"/>
              <a:t>Document Daily on the </a:t>
            </a:r>
            <a:r>
              <a:rPr lang="en-US" b="1" dirty="0"/>
              <a:t>Daily Cares/ Safety </a:t>
            </a:r>
            <a:r>
              <a:rPr lang="en-US" dirty="0"/>
              <a:t>Flowsheet</a:t>
            </a:r>
          </a:p>
          <a:p>
            <a:pPr marL="285750" indent="-285750">
              <a:buFont typeface="Arial" panose="020B0604020202020204" pitchFamily="34" charset="0"/>
              <a:buChar char="•"/>
            </a:pPr>
            <a:r>
              <a:rPr lang="en-US" dirty="0"/>
              <a:t>If patient DECLINES CHG ‘Treatment Bath’ – notify primary nurse</a:t>
            </a:r>
          </a:p>
        </p:txBody>
      </p:sp>
      <p:pic>
        <p:nvPicPr>
          <p:cNvPr id="1026" name="Picture 2" descr="image001">
            <a:extLst>
              <a:ext uri="{FF2B5EF4-FFF2-40B4-BE49-F238E27FC236}">
                <a16:creationId xmlns:a16="http://schemas.microsoft.com/office/drawing/2014/main" id="{BFE51DDB-709E-47F3-9262-157A20EB12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6" r="36947"/>
          <a:stretch/>
        </p:blipFill>
        <p:spPr bwMode="auto">
          <a:xfrm>
            <a:off x="136422" y="2509281"/>
            <a:ext cx="7032197" cy="261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image001">
            <a:extLst>
              <a:ext uri="{FF2B5EF4-FFF2-40B4-BE49-F238E27FC236}">
                <a16:creationId xmlns:a16="http://schemas.microsoft.com/office/drawing/2014/main" id="{47D2DE45-3037-4D49-927B-433B15FC0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272" y="2292196"/>
            <a:ext cx="33242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07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93744" y="270892"/>
            <a:ext cx="7543800" cy="4457700"/>
          </a:xfrm>
        </p:spPr>
        <p:txBody>
          <a:bodyPr>
            <a:noAutofit/>
          </a:bodyPr>
          <a:lstStyle/>
          <a:p>
            <a:pPr marL="0" indent="0">
              <a:buNone/>
            </a:pPr>
            <a:r>
              <a:rPr lang="en-US" sz="3000" dirty="0">
                <a:solidFill>
                  <a:schemeClr val="tx1">
                    <a:lumMod val="95000"/>
                  </a:schemeClr>
                </a:solidFill>
              </a:rPr>
              <a:t>Evidence Review</a:t>
            </a:r>
          </a:p>
        </p:txBody>
      </p:sp>
      <p:pic>
        <p:nvPicPr>
          <p:cNvPr id="5" name="Picture 4">
            <a:extLst>
              <a:ext uri="{FF2B5EF4-FFF2-40B4-BE49-F238E27FC236}">
                <a16:creationId xmlns:a16="http://schemas.microsoft.com/office/drawing/2014/main" id="{9E81397B-79A9-481C-8CC8-87882C8264D8}"/>
              </a:ext>
            </a:extLst>
          </p:cNvPr>
          <p:cNvPicPr>
            <a:picLocks noChangeAspect="1"/>
          </p:cNvPicPr>
          <p:nvPr/>
        </p:nvPicPr>
        <p:blipFill>
          <a:blip r:embed="rId3"/>
          <a:stretch>
            <a:fillRect/>
          </a:stretch>
        </p:blipFill>
        <p:spPr>
          <a:xfrm>
            <a:off x="4922043" y="746054"/>
            <a:ext cx="4028213" cy="5140865"/>
          </a:xfrm>
          <a:prstGeom prst="rect">
            <a:avLst/>
          </a:prstGeom>
        </p:spPr>
      </p:pic>
      <p:sp>
        <p:nvSpPr>
          <p:cNvPr id="6" name="Rectangle 5">
            <a:extLst>
              <a:ext uri="{FF2B5EF4-FFF2-40B4-BE49-F238E27FC236}">
                <a16:creationId xmlns:a16="http://schemas.microsoft.com/office/drawing/2014/main" id="{AE582AD8-3DBC-4E2B-A291-29DD023BC0A1}"/>
              </a:ext>
            </a:extLst>
          </p:cNvPr>
          <p:cNvSpPr/>
          <p:nvPr/>
        </p:nvSpPr>
        <p:spPr>
          <a:xfrm>
            <a:off x="7142075" y="5796116"/>
            <a:ext cx="1662711" cy="90803"/>
          </a:xfrm>
          <a:prstGeom prst="rect">
            <a:avLst/>
          </a:prstGeom>
          <a:solidFill>
            <a:srgbClr val="62C5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Box 6">
            <a:extLst>
              <a:ext uri="{FF2B5EF4-FFF2-40B4-BE49-F238E27FC236}">
                <a16:creationId xmlns:a16="http://schemas.microsoft.com/office/drawing/2014/main" id="{2564F4A5-62FF-4B6B-B0E3-330A21F7432A}"/>
              </a:ext>
            </a:extLst>
          </p:cNvPr>
          <p:cNvSpPr txBox="1"/>
          <p:nvPr/>
        </p:nvSpPr>
        <p:spPr>
          <a:xfrm>
            <a:off x="113149" y="1479268"/>
            <a:ext cx="4729763" cy="4670509"/>
          </a:xfrm>
          <a:prstGeom prst="rect">
            <a:avLst/>
          </a:prstGeom>
          <a:noFill/>
        </p:spPr>
        <p:txBody>
          <a:bodyPr wrap="square" rtlCol="0">
            <a:spAutoFit/>
          </a:bodyPr>
          <a:lstStyle/>
          <a:p>
            <a:pPr marL="214313" indent="-214313">
              <a:buFont typeface="Arial" panose="020B0604020202020204" pitchFamily="34" charset="0"/>
              <a:buChar char="•"/>
            </a:pPr>
            <a:r>
              <a:rPr lang="en-US" dirty="0"/>
              <a:t>About 1 in 31 hospital patients has at least 1 Healthcare Associated Infection (HAI) </a:t>
            </a:r>
            <a:r>
              <a:rPr lang="en-US" sz="1000" dirty="0"/>
              <a:t>[CDC.gov]</a:t>
            </a:r>
          </a:p>
          <a:p>
            <a:endParaRPr lang="en-US" dirty="0"/>
          </a:p>
          <a:p>
            <a:pPr marL="214313" indent="-214313">
              <a:buFont typeface="Arial" panose="020B0604020202020204" pitchFamily="34" charset="0"/>
              <a:buChar char="•"/>
            </a:pPr>
            <a:r>
              <a:rPr lang="en-US" dirty="0"/>
              <a:t>Adequate Hand Hygiene is </a:t>
            </a:r>
            <a:r>
              <a:rPr lang="en-US" u="sng" dirty="0"/>
              <a:t>essential</a:t>
            </a:r>
            <a:r>
              <a:rPr lang="en-US" dirty="0"/>
              <a:t> in the prevention of HAIs </a:t>
            </a:r>
            <a:r>
              <a:rPr lang="en-US" sz="1000" dirty="0"/>
              <a:t>[CDC.gov]</a:t>
            </a:r>
          </a:p>
          <a:p>
            <a:endParaRPr lang="en-US" dirty="0"/>
          </a:p>
          <a:p>
            <a:pPr marL="214313" indent="-214313">
              <a:buFont typeface="Arial" panose="020B0604020202020204" pitchFamily="34" charset="0"/>
              <a:buChar char="•"/>
            </a:pPr>
            <a:r>
              <a:rPr lang="en-US" dirty="0"/>
              <a:t>Multiple evidence based articles note that </a:t>
            </a:r>
            <a:r>
              <a:rPr lang="en-US" u="sng" dirty="0"/>
              <a:t>Daily CHG Treatment Baths reduce HAIs</a:t>
            </a:r>
            <a:r>
              <a:rPr lang="en-US" dirty="0"/>
              <a:t> </a:t>
            </a:r>
            <a:r>
              <a:rPr lang="en-US" sz="1000" dirty="0"/>
              <a:t>[Frost, et al., 2106; Huang et al., 2016; Chapman et al.; 2021]</a:t>
            </a:r>
          </a:p>
          <a:p>
            <a:pPr marL="557213" lvl="1" indent="-214313">
              <a:buFont typeface="Arial" panose="020B0604020202020204" pitchFamily="34" charset="0"/>
              <a:buChar char="•"/>
            </a:pPr>
            <a:r>
              <a:rPr lang="en-US" dirty="0"/>
              <a:t>CLABSI (Central Line Associated Blood Stream Infection)</a:t>
            </a:r>
          </a:p>
          <a:p>
            <a:pPr marL="557213" lvl="1" indent="-214313">
              <a:buFont typeface="Arial" panose="020B0604020202020204" pitchFamily="34" charset="0"/>
              <a:buChar char="•"/>
            </a:pPr>
            <a:r>
              <a:rPr lang="en-US" dirty="0"/>
              <a:t>CAUTI (Catheter Associated Urinary Tract Infection)</a:t>
            </a:r>
          </a:p>
          <a:p>
            <a:pPr marL="557213" lvl="1" indent="-214313">
              <a:buFont typeface="Arial" panose="020B0604020202020204" pitchFamily="34" charset="0"/>
              <a:buChar char="•"/>
            </a:pPr>
            <a:r>
              <a:rPr lang="en-US" dirty="0"/>
              <a:t>Surgical Site Infection</a:t>
            </a:r>
          </a:p>
          <a:p>
            <a:pPr marL="557213" lvl="1" indent="-214313">
              <a:buFont typeface="Arial" panose="020B0604020202020204" pitchFamily="34" charset="0"/>
              <a:buChar char="•"/>
            </a:pPr>
            <a:r>
              <a:rPr lang="en-US" dirty="0"/>
              <a:t>C difficile gastroenteritis</a:t>
            </a:r>
          </a:p>
          <a:p>
            <a:pPr marL="557213" lvl="1" indent="-214313">
              <a:buFont typeface="Arial" panose="020B0604020202020204" pitchFamily="34" charset="0"/>
              <a:buChar char="•"/>
            </a:pPr>
            <a:r>
              <a:rPr lang="en-US" dirty="0"/>
              <a:t>VAP (Ventilator Associated Pneumonia</a:t>
            </a:r>
          </a:p>
          <a:p>
            <a:pPr marL="214313" indent="-214313">
              <a:buFont typeface="Arial" panose="020B0604020202020204" pitchFamily="34" charset="0"/>
              <a:buChar char="•"/>
            </a:pPr>
            <a:endParaRPr lang="en-US" sz="750" dirty="0"/>
          </a:p>
        </p:txBody>
      </p:sp>
      <p:sp>
        <p:nvSpPr>
          <p:cNvPr id="4" name="TextBox 3">
            <a:extLst>
              <a:ext uri="{FF2B5EF4-FFF2-40B4-BE49-F238E27FC236}">
                <a16:creationId xmlns:a16="http://schemas.microsoft.com/office/drawing/2014/main" id="{9EF12AD7-82A0-4F64-ABC3-7C0C65BBBA0F}"/>
              </a:ext>
            </a:extLst>
          </p:cNvPr>
          <p:cNvSpPr txBox="1"/>
          <p:nvPr/>
        </p:nvSpPr>
        <p:spPr>
          <a:xfrm>
            <a:off x="191840" y="6217776"/>
            <a:ext cx="8500430" cy="430887"/>
          </a:xfrm>
          <a:prstGeom prst="rect">
            <a:avLst/>
          </a:prstGeom>
          <a:solidFill>
            <a:schemeClr val="tx1"/>
          </a:solidFill>
        </p:spPr>
        <p:txBody>
          <a:bodyPr wrap="square" rtlCol="0">
            <a:spAutoFit/>
          </a:bodyPr>
          <a:lstStyle/>
          <a:p>
            <a:pPr algn="ctr"/>
            <a:r>
              <a:rPr lang="en-US" sz="2200" dirty="0">
                <a:solidFill>
                  <a:schemeClr val="accent1">
                    <a:lumMod val="75000"/>
                  </a:schemeClr>
                </a:solidFill>
              </a:rPr>
              <a:t>    Hospital Acquired Infections are PREVENTABLE!</a:t>
            </a:r>
          </a:p>
        </p:txBody>
      </p:sp>
      <p:pic>
        <p:nvPicPr>
          <p:cNvPr id="10" name="Picture 9">
            <a:extLst>
              <a:ext uri="{FF2B5EF4-FFF2-40B4-BE49-F238E27FC236}">
                <a16:creationId xmlns:a16="http://schemas.microsoft.com/office/drawing/2014/main" id="{33D28703-0B11-4A12-AB50-D885CF8D29A4}"/>
              </a:ext>
            </a:extLst>
          </p:cNvPr>
          <p:cNvPicPr>
            <a:picLocks noChangeAspect="1"/>
          </p:cNvPicPr>
          <p:nvPr/>
        </p:nvPicPr>
        <p:blipFill>
          <a:blip r:embed="rId4"/>
          <a:stretch>
            <a:fillRect/>
          </a:stretch>
        </p:blipFill>
        <p:spPr>
          <a:xfrm>
            <a:off x="354073" y="6251605"/>
            <a:ext cx="1000556" cy="363227"/>
          </a:xfrm>
          <a:prstGeom prst="rect">
            <a:avLst/>
          </a:prstGeom>
        </p:spPr>
      </p:pic>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02136E7-127C-489B-8911-BAFF000FCBE3}"/>
              </a:ext>
            </a:extLst>
          </p:cNvPr>
          <p:cNvGraphicFramePr>
            <a:graphicFrameLocks noGrp="1"/>
          </p:cNvGraphicFramePr>
          <p:nvPr>
            <p:extLst>
              <p:ext uri="{D42A27DB-BD31-4B8C-83A1-F6EECF244321}">
                <p14:modId xmlns:p14="http://schemas.microsoft.com/office/powerpoint/2010/main" val="339479052"/>
              </p:ext>
            </p:extLst>
          </p:nvPr>
        </p:nvGraphicFramePr>
        <p:xfrm>
          <a:off x="332322" y="1477789"/>
          <a:ext cx="8626839" cy="4800600"/>
        </p:xfrm>
        <a:graphic>
          <a:graphicData uri="http://schemas.openxmlformats.org/drawingml/2006/table">
            <a:tbl>
              <a:tblPr firstRow="1" bandRow="1">
                <a:tableStyleId>{69012ECD-51FC-41F1-AA8D-1B2483CD663E}</a:tableStyleId>
              </a:tblPr>
              <a:tblGrid>
                <a:gridCol w="2875613">
                  <a:extLst>
                    <a:ext uri="{9D8B030D-6E8A-4147-A177-3AD203B41FA5}">
                      <a16:colId xmlns:a16="http://schemas.microsoft.com/office/drawing/2014/main" val="758425970"/>
                    </a:ext>
                  </a:extLst>
                </a:gridCol>
                <a:gridCol w="2875613">
                  <a:extLst>
                    <a:ext uri="{9D8B030D-6E8A-4147-A177-3AD203B41FA5}">
                      <a16:colId xmlns:a16="http://schemas.microsoft.com/office/drawing/2014/main" val="1577615534"/>
                    </a:ext>
                  </a:extLst>
                </a:gridCol>
                <a:gridCol w="2875613">
                  <a:extLst>
                    <a:ext uri="{9D8B030D-6E8A-4147-A177-3AD203B41FA5}">
                      <a16:colId xmlns:a16="http://schemas.microsoft.com/office/drawing/2014/main" val="1920474090"/>
                    </a:ext>
                  </a:extLst>
                </a:gridCol>
              </a:tblGrid>
              <a:tr h="128749">
                <a:tc>
                  <a:txBody>
                    <a:bodyPr/>
                    <a:lstStyle/>
                    <a:p>
                      <a:pPr algn="ctr"/>
                      <a:endParaRPr lang="en-US" dirty="0"/>
                    </a:p>
                    <a:p>
                      <a:pPr algn="ctr"/>
                      <a:r>
                        <a:rPr lang="en-US" dirty="0"/>
                        <a:t>CHG Wipes</a:t>
                      </a:r>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CHG Solution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Dial Soap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634253"/>
                  </a:ext>
                </a:extLst>
              </a:tr>
              <a:tr h="370840">
                <a:tc>
                  <a:txBody>
                    <a:bodyPr/>
                    <a:lstStyle/>
                    <a:p>
                      <a:pPr marL="285750" indent="-285750">
                        <a:buFont typeface="Arial" panose="020B0604020202020204" pitchFamily="34" charset="0"/>
                        <a:buChar char="•"/>
                      </a:pPr>
                      <a:r>
                        <a:rPr lang="en-US" dirty="0"/>
                        <a:t>Preferred</a:t>
                      </a:r>
                    </a:p>
                    <a:p>
                      <a:pPr marL="285750" indent="-285750">
                        <a:buFont typeface="Arial" panose="020B0604020202020204" pitchFamily="34" charset="0"/>
                        <a:buChar char="•"/>
                      </a:pPr>
                      <a:r>
                        <a:rPr lang="en-US" dirty="0"/>
                        <a:t>Highest concentration of antiseptic left on skin</a:t>
                      </a:r>
                    </a:p>
                    <a:p>
                      <a:pPr marL="285750" indent="-285750">
                        <a:buFont typeface="Arial" panose="020B0604020202020204" pitchFamily="34" charset="0"/>
                        <a:buChar char="•"/>
                      </a:pPr>
                      <a:r>
                        <a:rPr lang="en-US" dirty="0"/>
                        <a:t>Must be used on </a:t>
                      </a:r>
                      <a:r>
                        <a:rPr lang="en-US" b="1" u="sng" dirty="0"/>
                        <a:t>ALL</a:t>
                      </a:r>
                      <a:r>
                        <a:rPr lang="en-US" dirty="0"/>
                        <a:t> patients with CENTRAL LINE or FOLEY CATHETER.  If a patient showers, tubes/ lines should be cleaned with CHG wipe after the shower.</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1" u="sng" dirty="0"/>
                        <a:t>Not preferred</a:t>
                      </a:r>
                    </a:p>
                    <a:p>
                      <a:pPr marL="285750" indent="-285750">
                        <a:buFont typeface="Arial" panose="020B0604020202020204" pitchFamily="34" charset="0"/>
                        <a:buChar char="•"/>
                      </a:pPr>
                      <a:r>
                        <a:rPr lang="en-US" dirty="0"/>
                        <a:t>Lower concentration of antiseptic left on skin</a:t>
                      </a:r>
                    </a:p>
                    <a:p>
                      <a:pPr marL="285750" indent="-285750">
                        <a:buFont typeface="Arial" panose="020B0604020202020204" pitchFamily="34" charset="0"/>
                        <a:buChar char="•"/>
                      </a:pPr>
                      <a:r>
                        <a:rPr lang="en-US" dirty="0"/>
                        <a:t>Should be approved by Nurse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Used for patients that can shower</a:t>
                      </a:r>
                    </a:p>
                    <a:p>
                      <a:pPr marL="285750" indent="-285750">
                        <a:buFont typeface="Arial" panose="020B0604020202020204" pitchFamily="34" charset="0"/>
                        <a:buChar char="•"/>
                      </a:pPr>
                      <a:r>
                        <a:rPr lang="en-US" b="0" u="none" dirty="0"/>
                        <a:t>Do </a:t>
                      </a:r>
                      <a:r>
                        <a:rPr lang="en-US" b="1" u="sng" dirty="0"/>
                        <a:t>NOT </a:t>
                      </a:r>
                      <a:r>
                        <a:rPr lang="en-US" dirty="0"/>
                        <a:t>use for patient with CENTRAL LINE or FOLEY CATHETER.  If a patient showers, tube/line should be cleaned with CHG wipe after the  shower.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Used in patients with allergy to CHG</a:t>
                      </a:r>
                    </a:p>
                    <a:p>
                      <a:pPr marL="285750" indent="-285750">
                        <a:buFont typeface="Arial" panose="020B0604020202020204" pitchFamily="34" charset="0"/>
                        <a:buChar char="•"/>
                      </a:pPr>
                      <a:r>
                        <a:rPr lang="en-US" dirty="0"/>
                        <a:t>Document allergy to CHG in Epic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1410822"/>
                  </a:ext>
                </a:extLst>
              </a:tr>
              <a:tr h="749873">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56106"/>
                  </a:ext>
                </a:extLst>
              </a:tr>
            </a:tbl>
          </a:graphicData>
        </a:graphic>
      </p:graphicFrame>
      <p:sp>
        <p:nvSpPr>
          <p:cNvPr id="2" name="Title 1">
            <a:extLst>
              <a:ext uri="{FF2B5EF4-FFF2-40B4-BE49-F238E27FC236}">
                <a16:creationId xmlns:a16="http://schemas.microsoft.com/office/drawing/2014/main" id="{E93D865A-6DDE-4FD7-B1F3-FDE300D0A64B}"/>
              </a:ext>
            </a:extLst>
          </p:cNvPr>
          <p:cNvSpPr>
            <a:spLocks noGrp="1"/>
          </p:cNvSpPr>
          <p:nvPr>
            <p:ph type="title"/>
          </p:nvPr>
        </p:nvSpPr>
        <p:spPr>
          <a:xfrm>
            <a:off x="158545" y="137160"/>
            <a:ext cx="7543800" cy="1097280"/>
          </a:xfrm>
        </p:spPr>
        <p:txBody>
          <a:bodyPr/>
          <a:lstStyle/>
          <a:p>
            <a:r>
              <a:rPr lang="en-US" dirty="0"/>
              <a:t>Products</a:t>
            </a:r>
          </a:p>
        </p:txBody>
      </p:sp>
      <p:pic>
        <p:nvPicPr>
          <p:cNvPr id="4" name="Picture 3">
            <a:extLst>
              <a:ext uri="{FF2B5EF4-FFF2-40B4-BE49-F238E27FC236}">
                <a16:creationId xmlns:a16="http://schemas.microsoft.com/office/drawing/2014/main" id="{AE2B2ED9-1026-4C70-A88B-E4BD34671800}"/>
              </a:ext>
            </a:extLst>
          </p:cNvPr>
          <p:cNvPicPr>
            <a:picLocks noChangeAspect="1"/>
          </p:cNvPicPr>
          <p:nvPr/>
        </p:nvPicPr>
        <p:blipFill>
          <a:blip r:embed="rId2"/>
          <a:stretch>
            <a:fillRect/>
          </a:stretch>
        </p:blipFill>
        <p:spPr>
          <a:xfrm>
            <a:off x="1095250" y="4794105"/>
            <a:ext cx="1135724" cy="1372964"/>
          </a:xfrm>
          <a:prstGeom prst="rect">
            <a:avLst/>
          </a:prstGeom>
        </p:spPr>
      </p:pic>
      <p:pic>
        <p:nvPicPr>
          <p:cNvPr id="10" name="Picture 9">
            <a:extLst>
              <a:ext uri="{FF2B5EF4-FFF2-40B4-BE49-F238E27FC236}">
                <a16:creationId xmlns:a16="http://schemas.microsoft.com/office/drawing/2014/main" id="{55FBA30F-D45C-40BA-8F9B-7EEA01D4334E}"/>
              </a:ext>
            </a:extLst>
          </p:cNvPr>
          <p:cNvPicPr>
            <a:picLocks noChangeAspect="1"/>
          </p:cNvPicPr>
          <p:nvPr/>
        </p:nvPicPr>
        <p:blipFill>
          <a:blip r:embed="rId3"/>
          <a:stretch>
            <a:fillRect/>
          </a:stretch>
        </p:blipFill>
        <p:spPr>
          <a:xfrm>
            <a:off x="4077878" y="4794105"/>
            <a:ext cx="1135725" cy="1390874"/>
          </a:xfrm>
          <a:prstGeom prst="rect">
            <a:avLst/>
          </a:prstGeom>
        </p:spPr>
      </p:pic>
      <p:pic>
        <p:nvPicPr>
          <p:cNvPr id="11" name="Picture 10">
            <a:extLst>
              <a:ext uri="{FF2B5EF4-FFF2-40B4-BE49-F238E27FC236}">
                <a16:creationId xmlns:a16="http://schemas.microsoft.com/office/drawing/2014/main" id="{173F438E-B903-4C19-9FFB-283F347BFE43}"/>
              </a:ext>
            </a:extLst>
          </p:cNvPr>
          <p:cNvPicPr>
            <a:picLocks noChangeAspect="1"/>
          </p:cNvPicPr>
          <p:nvPr/>
        </p:nvPicPr>
        <p:blipFill>
          <a:blip r:embed="rId4"/>
          <a:stretch>
            <a:fillRect/>
          </a:stretch>
        </p:blipFill>
        <p:spPr>
          <a:xfrm>
            <a:off x="7060507" y="4812015"/>
            <a:ext cx="1135724" cy="1372964"/>
          </a:xfrm>
          <a:prstGeom prst="rect">
            <a:avLst/>
          </a:prstGeom>
        </p:spPr>
      </p:pic>
    </p:spTree>
    <p:extLst>
      <p:ext uri="{BB962C8B-B14F-4D97-AF65-F5344CB8AC3E}">
        <p14:creationId xmlns:p14="http://schemas.microsoft.com/office/powerpoint/2010/main" val="208937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30" y="453460"/>
            <a:ext cx="7543800" cy="822960"/>
          </a:xfrm>
        </p:spPr>
        <p:txBody>
          <a:bodyPr>
            <a:normAutofit/>
          </a:bodyPr>
          <a:lstStyle/>
          <a:p>
            <a:r>
              <a:rPr lang="en-US" sz="3600" dirty="0"/>
              <a:t>What is a CHG ‘Treatment Bath’?</a:t>
            </a:r>
          </a:p>
        </p:txBody>
      </p:sp>
      <p:sp>
        <p:nvSpPr>
          <p:cNvPr id="3" name="Content Placeholder 2"/>
          <p:cNvSpPr>
            <a:spLocks noGrp="1"/>
          </p:cNvSpPr>
          <p:nvPr>
            <p:ph idx="1"/>
          </p:nvPr>
        </p:nvSpPr>
        <p:spPr>
          <a:xfrm>
            <a:off x="202330" y="1588518"/>
            <a:ext cx="5767754" cy="4895667"/>
          </a:xfrm>
        </p:spPr>
        <p:txBody>
          <a:bodyPr>
            <a:normAutofit fontScale="32500" lnSpcReduction="20000"/>
          </a:bodyPr>
          <a:lstStyle/>
          <a:p>
            <a:r>
              <a:rPr lang="en-US" sz="6200" dirty="0"/>
              <a:t>Chlorhexidine gluconate (CHG) is an effective antiseptic that can fight many types of germs that cause infection</a:t>
            </a:r>
          </a:p>
          <a:p>
            <a:r>
              <a:rPr lang="en-US" sz="6200" dirty="0"/>
              <a:t>CHG cloths have a cumulative effect when used daily (works better)</a:t>
            </a:r>
          </a:p>
          <a:p>
            <a:r>
              <a:rPr lang="en-US" sz="6200" dirty="0"/>
              <a:t>We will refer to it as a  CHG </a:t>
            </a:r>
            <a:r>
              <a:rPr lang="en-US" sz="6200" b="1" dirty="0"/>
              <a:t>‘Treatment Bath’ </a:t>
            </a:r>
            <a:r>
              <a:rPr lang="en-US" sz="6200" dirty="0"/>
              <a:t>so that patient is aware that this is part of their treatment AND also their bath</a:t>
            </a:r>
          </a:p>
          <a:p>
            <a:r>
              <a:rPr lang="en-US" sz="6200" dirty="0"/>
              <a:t>Evidence supports daily CHG ‘Treatment Baths’ reduce the spread of infections in hospitals</a:t>
            </a:r>
          </a:p>
          <a:p>
            <a:pPr lvl="1"/>
            <a:r>
              <a:rPr lang="en-US" sz="6200" dirty="0"/>
              <a:t>Kills almost all bacteria and viruses on the skin</a:t>
            </a:r>
          </a:p>
          <a:p>
            <a:pPr lvl="1"/>
            <a:r>
              <a:rPr lang="en-US" sz="6200" dirty="0"/>
              <a:t>Safe to use on genital area</a:t>
            </a:r>
          </a:p>
          <a:p>
            <a:pPr lvl="1"/>
            <a:r>
              <a:rPr lang="en-US" sz="6200" dirty="0"/>
              <a:t>Works for 24 hours after Treatment Bath</a:t>
            </a:r>
          </a:p>
          <a:p>
            <a:endParaRPr lang="en-US" dirty="0"/>
          </a:p>
        </p:txBody>
      </p:sp>
      <p:pic>
        <p:nvPicPr>
          <p:cNvPr id="5" name="Picture 4">
            <a:extLst>
              <a:ext uri="{FF2B5EF4-FFF2-40B4-BE49-F238E27FC236}">
                <a16:creationId xmlns:a16="http://schemas.microsoft.com/office/drawing/2014/main" id="{333B8A42-F730-4D69-9884-EA04EC0F6127}"/>
              </a:ext>
            </a:extLst>
          </p:cNvPr>
          <p:cNvPicPr>
            <a:picLocks noChangeAspect="1"/>
          </p:cNvPicPr>
          <p:nvPr/>
        </p:nvPicPr>
        <p:blipFill>
          <a:blip r:embed="rId2"/>
          <a:stretch>
            <a:fillRect/>
          </a:stretch>
        </p:blipFill>
        <p:spPr>
          <a:xfrm rot="1007216">
            <a:off x="6175735" y="2325377"/>
            <a:ext cx="2452815" cy="2965180"/>
          </a:xfrm>
          <a:prstGeom prst="rect">
            <a:avLst/>
          </a:prstGeom>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A292-65C5-495C-B071-EFD94EDD1D1D}"/>
              </a:ext>
            </a:extLst>
          </p:cNvPr>
          <p:cNvSpPr>
            <a:spLocks noGrp="1"/>
          </p:cNvSpPr>
          <p:nvPr>
            <p:ph type="title"/>
          </p:nvPr>
        </p:nvSpPr>
        <p:spPr>
          <a:xfrm>
            <a:off x="184638" y="127000"/>
            <a:ext cx="8159262" cy="1097280"/>
          </a:xfrm>
        </p:spPr>
        <p:txBody>
          <a:bodyPr>
            <a:normAutofit/>
          </a:bodyPr>
          <a:lstStyle/>
          <a:p>
            <a:r>
              <a:rPr lang="en-US" sz="3600" dirty="0"/>
              <a:t>Educating and Encouraging Patients</a:t>
            </a:r>
          </a:p>
        </p:txBody>
      </p:sp>
      <p:sp>
        <p:nvSpPr>
          <p:cNvPr id="3" name="Content Placeholder 2">
            <a:extLst>
              <a:ext uri="{FF2B5EF4-FFF2-40B4-BE49-F238E27FC236}">
                <a16:creationId xmlns:a16="http://schemas.microsoft.com/office/drawing/2014/main" id="{2BC0F601-E393-40F1-9AD3-F289CCC59E82}"/>
              </a:ext>
            </a:extLst>
          </p:cNvPr>
          <p:cNvSpPr>
            <a:spLocks noGrp="1"/>
          </p:cNvSpPr>
          <p:nvPr>
            <p:ph idx="1"/>
          </p:nvPr>
        </p:nvSpPr>
        <p:spPr>
          <a:xfrm>
            <a:off x="379771" y="1574389"/>
            <a:ext cx="6470855" cy="5099255"/>
          </a:xfrm>
        </p:spPr>
        <p:txBody>
          <a:bodyPr>
            <a:normAutofit fontScale="92500" lnSpcReduction="20000"/>
          </a:bodyPr>
          <a:lstStyle/>
          <a:p>
            <a:r>
              <a:rPr lang="en-US" dirty="0"/>
              <a:t>Your enthusiasm and encouragement is </a:t>
            </a:r>
            <a:r>
              <a:rPr lang="en-US" b="1" u="sng" dirty="0"/>
              <a:t>critical</a:t>
            </a:r>
            <a:r>
              <a:rPr lang="en-US" dirty="0"/>
              <a:t> in protecting patients from preventable Hospital Acquired Infections.</a:t>
            </a:r>
          </a:p>
          <a:p>
            <a:r>
              <a:rPr lang="en-US" dirty="0"/>
              <a:t>It is important that patients understand that this is an </a:t>
            </a:r>
            <a:r>
              <a:rPr lang="en-US" b="1" u="sng" dirty="0"/>
              <a:t>important</a:t>
            </a:r>
            <a:r>
              <a:rPr lang="en-US" dirty="0"/>
              <a:t> part of their treatment.</a:t>
            </a:r>
          </a:p>
          <a:p>
            <a:r>
              <a:rPr lang="en-US" dirty="0"/>
              <a:t>Education is crucial in patients understanding the </a:t>
            </a:r>
            <a:r>
              <a:rPr lang="en-US" b="1" u="sng" dirty="0"/>
              <a:t>benefit</a:t>
            </a:r>
            <a:r>
              <a:rPr lang="en-US" dirty="0"/>
              <a:t> of CHG ‘Treatment Bath’:</a:t>
            </a:r>
          </a:p>
          <a:p>
            <a:pPr lvl="1"/>
            <a:r>
              <a:rPr lang="en-US" b="1" u="sng" dirty="0"/>
              <a:t>Evidence supports </a:t>
            </a:r>
            <a:r>
              <a:rPr lang="en-US" dirty="0"/>
              <a:t>that CHG ‘Treatment Bath’ reduces germs on your skin better than soap and water.</a:t>
            </a:r>
          </a:p>
          <a:p>
            <a:pPr lvl="2"/>
            <a:r>
              <a:rPr lang="en-US" dirty="0"/>
              <a:t>It does not lather up like soap and water</a:t>
            </a:r>
          </a:p>
          <a:p>
            <a:pPr lvl="2"/>
            <a:r>
              <a:rPr lang="en-US" dirty="0"/>
              <a:t>Massage into all areas (including skin folds); rather than wiping</a:t>
            </a:r>
          </a:p>
          <a:p>
            <a:pPr lvl="2"/>
            <a:r>
              <a:rPr lang="en-US" dirty="0"/>
              <a:t>Safe to use on genital area.  Evidence shows CHG can be used safely on inner labia and over urethral meatus.</a:t>
            </a:r>
          </a:p>
          <a:p>
            <a:pPr lvl="2"/>
            <a:r>
              <a:rPr lang="en-US" dirty="0"/>
              <a:t>Do not use on Head/ Face</a:t>
            </a:r>
          </a:p>
          <a:p>
            <a:pPr lvl="1"/>
            <a:r>
              <a:rPr lang="en-US" dirty="0"/>
              <a:t>CHG ‘Treatment Bath’ serves as a </a:t>
            </a:r>
            <a:r>
              <a:rPr lang="en-US" b="1" u="sng" dirty="0"/>
              <a:t>protective</a:t>
            </a:r>
            <a:r>
              <a:rPr lang="en-US" dirty="0"/>
              <a:t> bath to prevent infections.  </a:t>
            </a:r>
          </a:p>
          <a:p>
            <a:pPr lvl="1"/>
            <a:r>
              <a:rPr lang="en-US" dirty="0"/>
              <a:t>CHG cloths contain a moisturizer that may feel sticky for a few minutes. This will go away after air drying.  Allow to </a:t>
            </a:r>
            <a:r>
              <a:rPr lang="en-US" b="1" dirty="0"/>
              <a:t>air dry before </a:t>
            </a:r>
            <a:r>
              <a:rPr lang="en-US" dirty="0"/>
              <a:t>getting dressed.</a:t>
            </a:r>
          </a:p>
          <a:p>
            <a:pPr lvl="1"/>
            <a:r>
              <a:rPr lang="en-US" dirty="0"/>
              <a:t>DO NOT FLUSH!   Dispose in trash can.  </a:t>
            </a:r>
          </a:p>
          <a:p>
            <a:r>
              <a:rPr lang="en-US" dirty="0"/>
              <a:t>If patient DECLINES CHG ‘Treatment Bath’ notify nurse and document in Epic</a:t>
            </a:r>
          </a:p>
          <a:p>
            <a:pPr lvl="1"/>
            <a:endParaRPr lang="en-US" dirty="0"/>
          </a:p>
        </p:txBody>
      </p:sp>
      <p:pic>
        <p:nvPicPr>
          <p:cNvPr id="4" name="Picture 3">
            <a:extLst>
              <a:ext uri="{FF2B5EF4-FFF2-40B4-BE49-F238E27FC236}">
                <a16:creationId xmlns:a16="http://schemas.microsoft.com/office/drawing/2014/main" id="{D769695A-D223-4D4F-AD68-7825D0439769}"/>
              </a:ext>
            </a:extLst>
          </p:cNvPr>
          <p:cNvPicPr>
            <a:picLocks noChangeAspect="1"/>
          </p:cNvPicPr>
          <p:nvPr/>
        </p:nvPicPr>
        <p:blipFill>
          <a:blip r:embed="rId2"/>
          <a:stretch>
            <a:fillRect/>
          </a:stretch>
        </p:blipFill>
        <p:spPr>
          <a:xfrm>
            <a:off x="7433187" y="5202302"/>
            <a:ext cx="1397409" cy="1280329"/>
          </a:xfrm>
          <a:prstGeom prst="rect">
            <a:avLst/>
          </a:prstGeom>
          <a:ln w="34925">
            <a:solidFill>
              <a:srgbClr val="FF0000"/>
            </a:solidFill>
          </a:ln>
        </p:spPr>
      </p:pic>
      <p:pic>
        <p:nvPicPr>
          <p:cNvPr id="5" name="Picture 4">
            <a:extLst>
              <a:ext uri="{FF2B5EF4-FFF2-40B4-BE49-F238E27FC236}">
                <a16:creationId xmlns:a16="http://schemas.microsoft.com/office/drawing/2014/main" id="{E691BD90-9532-4F40-A6F1-6815E6D4CFF5}"/>
              </a:ext>
            </a:extLst>
          </p:cNvPr>
          <p:cNvPicPr>
            <a:picLocks noChangeAspect="1"/>
          </p:cNvPicPr>
          <p:nvPr/>
        </p:nvPicPr>
        <p:blipFill>
          <a:blip r:embed="rId3"/>
          <a:stretch>
            <a:fillRect/>
          </a:stretch>
        </p:blipFill>
        <p:spPr>
          <a:xfrm>
            <a:off x="7433187" y="3440753"/>
            <a:ext cx="1397409" cy="1280329"/>
          </a:xfrm>
          <a:prstGeom prst="rect">
            <a:avLst/>
          </a:prstGeom>
          <a:ln w="34925">
            <a:solidFill>
              <a:srgbClr val="00B050"/>
            </a:solidFill>
          </a:ln>
        </p:spPr>
      </p:pic>
      <p:grpSp>
        <p:nvGrpSpPr>
          <p:cNvPr id="8" name="Group 7">
            <a:extLst>
              <a:ext uri="{FF2B5EF4-FFF2-40B4-BE49-F238E27FC236}">
                <a16:creationId xmlns:a16="http://schemas.microsoft.com/office/drawing/2014/main" id="{4C3E6FC4-304F-4570-AFEA-41248E15ECB3}"/>
              </a:ext>
            </a:extLst>
          </p:cNvPr>
          <p:cNvGrpSpPr/>
          <p:nvPr/>
        </p:nvGrpSpPr>
        <p:grpSpPr>
          <a:xfrm>
            <a:off x="7385978" y="1574389"/>
            <a:ext cx="1551905" cy="1385144"/>
            <a:chOff x="7385978" y="1574389"/>
            <a:chExt cx="1551905" cy="1385144"/>
          </a:xfrm>
        </p:grpSpPr>
        <p:pic>
          <p:nvPicPr>
            <p:cNvPr id="6" name="Picture 5">
              <a:extLst>
                <a:ext uri="{FF2B5EF4-FFF2-40B4-BE49-F238E27FC236}">
                  <a16:creationId xmlns:a16="http://schemas.microsoft.com/office/drawing/2014/main" id="{C2BA9FDB-01E2-4B6E-938B-BE6DF62CA19A}"/>
                </a:ext>
              </a:extLst>
            </p:cNvPr>
            <p:cNvPicPr>
              <a:picLocks noChangeAspect="1"/>
            </p:cNvPicPr>
            <p:nvPr/>
          </p:nvPicPr>
          <p:blipFill>
            <a:blip r:embed="rId4"/>
            <a:stretch>
              <a:fillRect/>
            </a:stretch>
          </p:blipFill>
          <p:spPr>
            <a:xfrm>
              <a:off x="7385978" y="1610056"/>
              <a:ext cx="1444618" cy="1349477"/>
            </a:xfrm>
            <a:prstGeom prst="rect">
              <a:avLst/>
            </a:prstGeom>
            <a:ln w="28575">
              <a:solidFill>
                <a:srgbClr val="00B050"/>
              </a:solidFill>
            </a:ln>
          </p:spPr>
        </p:pic>
        <p:sp>
          <p:nvSpPr>
            <p:cNvPr id="7" name="TextBox 6">
              <a:extLst>
                <a:ext uri="{FF2B5EF4-FFF2-40B4-BE49-F238E27FC236}">
                  <a16:creationId xmlns:a16="http://schemas.microsoft.com/office/drawing/2014/main" id="{78712C35-80E1-4C66-9189-2E059FB5F8B0}"/>
                </a:ext>
              </a:extLst>
            </p:cNvPr>
            <p:cNvSpPr txBox="1"/>
            <p:nvPr/>
          </p:nvSpPr>
          <p:spPr>
            <a:xfrm>
              <a:off x="8108287" y="1574389"/>
              <a:ext cx="829596" cy="830997"/>
            </a:xfrm>
            <a:prstGeom prst="rect">
              <a:avLst/>
            </a:prstGeom>
            <a:noFill/>
          </p:spPr>
          <p:txBody>
            <a:bodyPr wrap="square" rtlCol="0">
              <a:spAutoFit/>
            </a:bodyPr>
            <a:lstStyle/>
            <a:p>
              <a:pPr algn="ctr"/>
              <a:r>
                <a:rPr lang="en-US" sz="1600" dirty="0">
                  <a:solidFill>
                    <a:srgbClr val="0070C0"/>
                  </a:solidFill>
                </a:rPr>
                <a:t>Allow to Air Dry</a:t>
              </a:r>
            </a:p>
          </p:txBody>
        </p:sp>
      </p:grpSp>
    </p:spTree>
    <p:extLst>
      <p:ext uri="{BB962C8B-B14F-4D97-AF65-F5344CB8AC3E}">
        <p14:creationId xmlns:p14="http://schemas.microsoft.com/office/powerpoint/2010/main" val="2245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93" y="163123"/>
            <a:ext cx="7543800" cy="1097280"/>
          </a:xfrm>
        </p:spPr>
        <p:txBody>
          <a:bodyPr>
            <a:normAutofit/>
          </a:bodyPr>
          <a:lstStyle/>
          <a:p>
            <a:r>
              <a:rPr lang="en-US" sz="3600" dirty="0"/>
              <a:t>Who gets a CHG ‘Treatment Bath’?</a:t>
            </a:r>
          </a:p>
        </p:txBody>
      </p:sp>
      <p:sp>
        <p:nvSpPr>
          <p:cNvPr id="3" name="Content Placeholder 2"/>
          <p:cNvSpPr>
            <a:spLocks noGrp="1"/>
          </p:cNvSpPr>
          <p:nvPr>
            <p:ph idx="1"/>
          </p:nvPr>
        </p:nvSpPr>
        <p:spPr>
          <a:xfrm>
            <a:off x="173293" y="1729646"/>
            <a:ext cx="8808475" cy="1450384"/>
          </a:xfrm>
        </p:spPr>
        <p:txBody>
          <a:bodyPr>
            <a:normAutofit fontScale="85000" lnSpcReduction="20000"/>
          </a:bodyPr>
          <a:lstStyle/>
          <a:p>
            <a:r>
              <a:rPr lang="en-US" sz="2700" b="1" u="sng" dirty="0"/>
              <a:t>ALL</a:t>
            </a:r>
            <a:r>
              <a:rPr lang="en-US" sz="2700" dirty="0"/>
              <a:t> Inpatients everyday except vaginal deliveries on Mother/ Baby</a:t>
            </a:r>
          </a:p>
          <a:p>
            <a:pPr lvl="1"/>
            <a:r>
              <a:rPr lang="en-US" sz="2700" dirty="0"/>
              <a:t>C/Section patients on Mother/Baby will receive CHG ‘Treatment Baths’</a:t>
            </a:r>
          </a:p>
        </p:txBody>
      </p:sp>
      <p:pic>
        <p:nvPicPr>
          <p:cNvPr id="4" name="Picture 3">
            <a:extLst>
              <a:ext uri="{FF2B5EF4-FFF2-40B4-BE49-F238E27FC236}">
                <a16:creationId xmlns:a16="http://schemas.microsoft.com/office/drawing/2014/main" id="{9D3436AF-0D7F-4BA7-8D07-5B008AC6FFD8}"/>
              </a:ext>
            </a:extLst>
          </p:cNvPr>
          <p:cNvPicPr>
            <a:picLocks noChangeAspect="1"/>
          </p:cNvPicPr>
          <p:nvPr/>
        </p:nvPicPr>
        <p:blipFill>
          <a:blip r:embed="rId3"/>
          <a:stretch>
            <a:fillRect/>
          </a:stretch>
        </p:blipFill>
        <p:spPr>
          <a:xfrm>
            <a:off x="5257799" y="4295282"/>
            <a:ext cx="1575710" cy="1381218"/>
          </a:xfrm>
          <a:prstGeom prst="rect">
            <a:avLst/>
          </a:prstGeom>
        </p:spPr>
      </p:pic>
      <p:pic>
        <p:nvPicPr>
          <p:cNvPr id="5" name="Picture 4">
            <a:extLst>
              <a:ext uri="{FF2B5EF4-FFF2-40B4-BE49-F238E27FC236}">
                <a16:creationId xmlns:a16="http://schemas.microsoft.com/office/drawing/2014/main" id="{B702FE6F-EDB3-4EBE-A894-50D3F6ECF817}"/>
              </a:ext>
            </a:extLst>
          </p:cNvPr>
          <p:cNvPicPr>
            <a:picLocks noChangeAspect="1"/>
          </p:cNvPicPr>
          <p:nvPr/>
        </p:nvPicPr>
        <p:blipFill>
          <a:blip r:embed="rId4"/>
          <a:stretch>
            <a:fillRect/>
          </a:stretch>
        </p:blipFill>
        <p:spPr>
          <a:xfrm>
            <a:off x="2453053" y="4295282"/>
            <a:ext cx="1575710" cy="1381218"/>
          </a:xfrm>
          <a:prstGeom prst="rect">
            <a:avLst/>
          </a:prstGeom>
        </p:spPr>
      </p:pic>
      <p:sp>
        <p:nvSpPr>
          <p:cNvPr id="6" name="TextBox 5">
            <a:extLst>
              <a:ext uri="{FF2B5EF4-FFF2-40B4-BE49-F238E27FC236}">
                <a16:creationId xmlns:a16="http://schemas.microsoft.com/office/drawing/2014/main" id="{2361C903-2431-4913-85BB-D689975FD7B7}"/>
              </a:ext>
            </a:extLst>
          </p:cNvPr>
          <p:cNvSpPr txBox="1"/>
          <p:nvPr/>
        </p:nvSpPr>
        <p:spPr>
          <a:xfrm>
            <a:off x="1899139" y="3512527"/>
            <a:ext cx="5117123" cy="415498"/>
          </a:xfrm>
          <a:prstGeom prst="rect">
            <a:avLst/>
          </a:prstGeom>
          <a:solidFill>
            <a:schemeClr val="tx1"/>
          </a:solidFill>
        </p:spPr>
        <p:txBody>
          <a:bodyPr wrap="square" rtlCol="0">
            <a:spAutoFit/>
          </a:bodyPr>
          <a:lstStyle/>
          <a:p>
            <a:pPr algn="ctr"/>
            <a:r>
              <a:rPr lang="en-US" sz="2100" dirty="0">
                <a:solidFill>
                  <a:srgbClr val="FF0000"/>
                </a:solidFill>
              </a:rPr>
              <a:t>No ‘Sink Baths’ or ‘Basin Baths’</a:t>
            </a:r>
          </a:p>
        </p:txBody>
      </p:sp>
      <p:sp>
        <p:nvSpPr>
          <p:cNvPr id="7" name="TextBox 6">
            <a:extLst>
              <a:ext uri="{FF2B5EF4-FFF2-40B4-BE49-F238E27FC236}">
                <a16:creationId xmlns:a16="http://schemas.microsoft.com/office/drawing/2014/main" id="{8E1913D0-C1CA-41C4-8C19-C61FD2C7BB04}"/>
              </a:ext>
            </a:extLst>
          </p:cNvPr>
          <p:cNvSpPr txBox="1"/>
          <p:nvPr/>
        </p:nvSpPr>
        <p:spPr>
          <a:xfrm>
            <a:off x="2907507" y="4397268"/>
            <a:ext cx="1378744" cy="1200329"/>
          </a:xfrm>
          <a:prstGeom prst="rect">
            <a:avLst/>
          </a:prstGeom>
          <a:noFill/>
        </p:spPr>
        <p:txBody>
          <a:bodyPr wrap="square" rtlCol="0">
            <a:spAutoFit/>
          </a:bodyPr>
          <a:lstStyle/>
          <a:p>
            <a:r>
              <a:rPr lang="en-US" sz="7200" dirty="0">
                <a:solidFill>
                  <a:srgbClr val="FF0000"/>
                </a:solidFill>
              </a:rPr>
              <a:t>X</a:t>
            </a:r>
          </a:p>
        </p:txBody>
      </p:sp>
      <p:sp>
        <p:nvSpPr>
          <p:cNvPr id="8" name="TextBox 7">
            <a:extLst>
              <a:ext uri="{FF2B5EF4-FFF2-40B4-BE49-F238E27FC236}">
                <a16:creationId xmlns:a16="http://schemas.microsoft.com/office/drawing/2014/main" id="{A82CCC10-2895-4D32-B4CC-7830584D3873}"/>
              </a:ext>
            </a:extLst>
          </p:cNvPr>
          <p:cNvSpPr txBox="1"/>
          <p:nvPr/>
        </p:nvSpPr>
        <p:spPr>
          <a:xfrm>
            <a:off x="5637206" y="4397268"/>
            <a:ext cx="1378744" cy="1200329"/>
          </a:xfrm>
          <a:prstGeom prst="rect">
            <a:avLst/>
          </a:prstGeom>
          <a:noFill/>
        </p:spPr>
        <p:txBody>
          <a:bodyPr wrap="square" rtlCol="0">
            <a:spAutoFit/>
          </a:bodyPr>
          <a:lstStyle/>
          <a:p>
            <a:r>
              <a:rPr lang="en-US" sz="7200" dirty="0">
                <a:solidFill>
                  <a:srgbClr val="FF0000"/>
                </a:solidFill>
              </a:rPr>
              <a:t>X</a:t>
            </a:r>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693F-8B6F-4883-B240-53885E958C7F}"/>
              </a:ext>
            </a:extLst>
          </p:cNvPr>
          <p:cNvSpPr>
            <a:spLocks noGrp="1"/>
          </p:cNvSpPr>
          <p:nvPr>
            <p:ph type="title"/>
          </p:nvPr>
        </p:nvSpPr>
        <p:spPr>
          <a:xfrm>
            <a:off x="131885" y="115038"/>
            <a:ext cx="8532792" cy="1097280"/>
          </a:xfrm>
        </p:spPr>
        <p:txBody>
          <a:bodyPr>
            <a:normAutofit/>
          </a:bodyPr>
          <a:lstStyle/>
          <a:p>
            <a:r>
              <a:rPr lang="en-US" sz="3600" dirty="0"/>
              <a:t>CHG ‘Treatment Bath’ Patient Education</a:t>
            </a:r>
          </a:p>
        </p:txBody>
      </p:sp>
      <p:sp>
        <p:nvSpPr>
          <p:cNvPr id="5" name="TextBox 4">
            <a:extLst>
              <a:ext uri="{FF2B5EF4-FFF2-40B4-BE49-F238E27FC236}">
                <a16:creationId xmlns:a16="http://schemas.microsoft.com/office/drawing/2014/main" id="{365DF260-B4B2-4EC0-84F8-ECD952267BDC}"/>
              </a:ext>
            </a:extLst>
          </p:cNvPr>
          <p:cNvSpPr txBox="1"/>
          <p:nvPr/>
        </p:nvSpPr>
        <p:spPr>
          <a:xfrm>
            <a:off x="5641259" y="2072646"/>
            <a:ext cx="3429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firm pressure and massage into skin; rather than wiping</a:t>
            </a:r>
          </a:p>
          <a:p>
            <a:pPr marL="285750" indent="-285750">
              <a:buFont typeface="Arial" panose="020B0604020202020204" pitchFamily="34" charset="0"/>
              <a:buChar char="•"/>
            </a:pPr>
            <a:r>
              <a:rPr lang="en-US" sz="2000" dirty="0"/>
              <a:t>Do </a:t>
            </a:r>
            <a:r>
              <a:rPr lang="en-US" sz="2000" b="1" u="sng" dirty="0"/>
              <a:t>NOT</a:t>
            </a:r>
            <a:r>
              <a:rPr lang="en-US" sz="2000" dirty="0"/>
              <a:t> Rinse</a:t>
            </a:r>
          </a:p>
          <a:p>
            <a:pPr marL="285750" indent="-285750">
              <a:buFont typeface="Arial" panose="020B0604020202020204" pitchFamily="34" charset="0"/>
              <a:buChar char="•"/>
            </a:pPr>
            <a:r>
              <a:rPr lang="en-US" sz="2000" dirty="0"/>
              <a:t>Allow to air dry</a:t>
            </a:r>
          </a:p>
          <a:p>
            <a:pPr marL="285750" indent="-285750">
              <a:buFont typeface="Arial" panose="020B0604020202020204" pitchFamily="34" charset="0"/>
              <a:buChar char="•"/>
            </a:pPr>
            <a:r>
              <a:rPr lang="en-US" sz="2000" dirty="0"/>
              <a:t>Avoid using lotions or soaps from home.  May prevent CHG from working.</a:t>
            </a:r>
          </a:p>
          <a:p>
            <a:pPr marL="285750" indent="-285750">
              <a:buFont typeface="Arial" panose="020B0604020202020204" pitchFamily="34" charset="0"/>
              <a:buChar char="•"/>
            </a:pPr>
            <a:r>
              <a:rPr lang="en-US" sz="2000" dirty="0"/>
              <a:t>Do NOT use on open skin/ wounds</a:t>
            </a:r>
          </a:p>
        </p:txBody>
      </p:sp>
      <p:pic>
        <p:nvPicPr>
          <p:cNvPr id="3" name="Picture 2">
            <a:extLst>
              <a:ext uri="{FF2B5EF4-FFF2-40B4-BE49-F238E27FC236}">
                <a16:creationId xmlns:a16="http://schemas.microsoft.com/office/drawing/2014/main" id="{171BD673-DA09-4C09-A48A-16B1B5220E43}"/>
              </a:ext>
            </a:extLst>
          </p:cNvPr>
          <p:cNvPicPr>
            <a:picLocks noChangeAspect="1"/>
          </p:cNvPicPr>
          <p:nvPr/>
        </p:nvPicPr>
        <p:blipFill>
          <a:blip r:embed="rId2"/>
          <a:stretch>
            <a:fillRect/>
          </a:stretch>
        </p:blipFill>
        <p:spPr>
          <a:xfrm>
            <a:off x="473141" y="1807114"/>
            <a:ext cx="4967009" cy="4320841"/>
          </a:xfrm>
          <a:prstGeom prst="rect">
            <a:avLst/>
          </a:prstGeom>
        </p:spPr>
      </p:pic>
    </p:spTree>
    <p:extLst>
      <p:ext uri="{BB962C8B-B14F-4D97-AF65-F5344CB8AC3E}">
        <p14:creationId xmlns:p14="http://schemas.microsoft.com/office/powerpoint/2010/main" val="3941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93" y="163123"/>
            <a:ext cx="7543800" cy="1097280"/>
          </a:xfrm>
        </p:spPr>
        <p:txBody>
          <a:bodyPr>
            <a:normAutofit/>
          </a:bodyPr>
          <a:lstStyle/>
          <a:p>
            <a:r>
              <a:rPr lang="en-US" sz="3600" dirty="0"/>
              <a:t>How to use CHG Cloths?</a:t>
            </a:r>
          </a:p>
        </p:txBody>
      </p:sp>
      <p:sp>
        <p:nvSpPr>
          <p:cNvPr id="3" name="Content Placeholder 2"/>
          <p:cNvSpPr>
            <a:spLocks noGrp="1"/>
          </p:cNvSpPr>
          <p:nvPr>
            <p:ph idx="1"/>
          </p:nvPr>
        </p:nvSpPr>
        <p:spPr>
          <a:xfrm>
            <a:off x="232288" y="1678027"/>
            <a:ext cx="5770306" cy="4730148"/>
          </a:xfrm>
        </p:spPr>
        <p:txBody>
          <a:bodyPr>
            <a:normAutofit fontScale="62500" lnSpcReduction="20000"/>
          </a:bodyPr>
          <a:lstStyle/>
          <a:p>
            <a:r>
              <a:rPr lang="en-US" sz="2700" dirty="0"/>
              <a:t>Warmed CHG Cloths can be found in the Clean Supply Room on each unit.  Cloths can be used at room temperature but it is more comfortable for patient if warmed. </a:t>
            </a:r>
          </a:p>
          <a:p>
            <a:pPr lvl="1"/>
            <a:r>
              <a:rPr lang="en-US" sz="2550" dirty="0"/>
              <a:t>It takes about 2 hours to warm in the warmer.  </a:t>
            </a:r>
          </a:p>
          <a:p>
            <a:r>
              <a:rPr lang="en-US" sz="2700" dirty="0"/>
              <a:t>CHG Cloths must be used within 84 hours of warming. </a:t>
            </a:r>
          </a:p>
          <a:p>
            <a:r>
              <a:rPr lang="en-US" sz="2700" dirty="0"/>
              <a:t>Do not put cloths back in warmer after removed</a:t>
            </a:r>
          </a:p>
          <a:p>
            <a:r>
              <a:rPr lang="en-US" sz="2700" dirty="0"/>
              <a:t>Plan to use at least 6 cloths per ‘Treatment Bath’, but you can use more if needed.</a:t>
            </a:r>
          </a:p>
          <a:p>
            <a:r>
              <a:rPr lang="en-US" sz="2700" dirty="0"/>
              <a:t>Firmly massage skin.  DO NOT RINSE OFF!</a:t>
            </a:r>
          </a:p>
          <a:p>
            <a:pPr lvl="1"/>
            <a:r>
              <a:rPr lang="en-US" sz="2550" dirty="0"/>
              <a:t>Use on intact skin only </a:t>
            </a:r>
          </a:p>
          <a:p>
            <a:r>
              <a:rPr lang="en-US" sz="2700" dirty="0"/>
              <a:t>Do not use CHG Cloths above the neck.  </a:t>
            </a:r>
          </a:p>
          <a:p>
            <a:pPr lvl="1"/>
            <a:r>
              <a:rPr lang="en-US" sz="2550" dirty="0"/>
              <a:t>Do not use to clean the face.</a:t>
            </a:r>
          </a:p>
        </p:txBody>
      </p:sp>
      <p:pic>
        <p:nvPicPr>
          <p:cNvPr id="9" name="Picture 8">
            <a:extLst>
              <a:ext uri="{FF2B5EF4-FFF2-40B4-BE49-F238E27FC236}">
                <a16:creationId xmlns:a16="http://schemas.microsoft.com/office/drawing/2014/main" id="{C5BFDEF5-66F0-4138-B840-4A640BDDBE8A}"/>
              </a:ext>
            </a:extLst>
          </p:cNvPr>
          <p:cNvPicPr>
            <a:picLocks noChangeAspect="1"/>
          </p:cNvPicPr>
          <p:nvPr/>
        </p:nvPicPr>
        <p:blipFill>
          <a:blip r:embed="rId3"/>
          <a:stretch>
            <a:fillRect/>
          </a:stretch>
        </p:blipFill>
        <p:spPr>
          <a:xfrm>
            <a:off x="6652607" y="1390188"/>
            <a:ext cx="2128971" cy="1464067"/>
          </a:xfrm>
          <a:prstGeom prst="rect">
            <a:avLst/>
          </a:prstGeom>
        </p:spPr>
      </p:pic>
      <p:pic>
        <p:nvPicPr>
          <p:cNvPr id="10" name="Picture 9">
            <a:extLst>
              <a:ext uri="{FF2B5EF4-FFF2-40B4-BE49-F238E27FC236}">
                <a16:creationId xmlns:a16="http://schemas.microsoft.com/office/drawing/2014/main" id="{A63C9062-A1D0-4964-8105-E149EEB4014E}"/>
              </a:ext>
            </a:extLst>
          </p:cNvPr>
          <p:cNvPicPr>
            <a:picLocks noChangeAspect="1"/>
          </p:cNvPicPr>
          <p:nvPr/>
        </p:nvPicPr>
        <p:blipFill>
          <a:blip r:embed="rId4"/>
          <a:stretch>
            <a:fillRect/>
          </a:stretch>
        </p:blipFill>
        <p:spPr>
          <a:xfrm>
            <a:off x="6916560" y="2901245"/>
            <a:ext cx="1601066" cy="1354748"/>
          </a:xfrm>
          <a:prstGeom prst="rect">
            <a:avLst/>
          </a:prstGeom>
        </p:spPr>
      </p:pic>
      <p:sp>
        <p:nvSpPr>
          <p:cNvPr id="11" name="TextBox 10">
            <a:extLst>
              <a:ext uri="{FF2B5EF4-FFF2-40B4-BE49-F238E27FC236}">
                <a16:creationId xmlns:a16="http://schemas.microsoft.com/office/drawing/2014/main" id="{8F8C398E-AA49-46E7-84D0-D8404FA7C923}"/>
              </a:ext>
            </a:extLst>
          </p:cNvPr>
          <p:cNvSpPr txBox="1"/>
          <p:nvPr/>
        </p:nvSpPr>
        <p:spPr>
          <a:xfrm>
            <a:off x="6307957" y="4448108"/>
            <a:ext cx="2681185" cy="2123658"/>
          </a:xfrm>
          <a:prstGeom prst="rect">
            <a:avLst/>
          </a:prstGeom>
          <a:solidFill>
            <a:schemeClr val="bg2"/>
          </a:solidFill>
          <a:ln w="34925">
            <a:solidFill>
              <a:srgbClr val="0070C0"/>
            </a:solidFill>
          </a:ln>
        </p:spPr>
        <p:txBody>
          <a:bodyPr wrap="square" rtlCol="0">
            <a:spAutoFit/>
          </a:bodyPr>
          <a:lstStyle/>
          <a:p>
            <a:pPr algn="ctr"/>
            <a:r>
              <a:rPr lang="en-US" sz="1400" u="sng" dirty="0"/>
              <a:t>Light Indicators</a:t>
            </a:r>
          </a:p>
          <a:p>
            <a:r>
              <a:rPr lang="en-US" sz="1400" dirty="0">
                <a:solidFill>
                  <a:schemeClr val="accent4">
                    <a:lumMod val="60000"/>
                    <a:lumOff val="40000"/>
                  </a:schemeClr>
                </a:solidFill>
              </a:rPr>
              <a:t>Orange Light</a:t>
            </a:r>
          </a:p>
          <a:p>
            <a:pPr marL="285750" indent="-285750">
              <a:buFont typeface="Wingdings" panose="05000000000000000000" pitchFamily="2" charset="2"/>
              <a:buChar char="Ø"/>
            </a:pPr>
            <a:r>
              <a:rPr lang="en-US" sz="1200" dirty="0"/>
              <a:t>Cloth is warming, not ready</a:t>
            </a:r>
          </a:p>
          <a:p>
            <a:r>
              <a:rPr lang="en-US" sz="1400" dirty="0">
                <a:solidFill>
                  <a:srgbClr val="00B050"/>
                </a:solidFill>
              </a:rPr>
              <a:t>Solid Green Light</a:t>
            </a:r>
          </a:p>
          <a:p>
            <a:pPr marL="285750" indent="-285750">
              <a:buFont typeface="Wingdings" panose="05000000000000000000" pitchFamily="2" charset="2"/>
              <a:buChar char="Ø"/>
            </a:pPr>
            <a:r>
              <a:rPr lang="en-US" sz="1200" dirty="0"/>
              <a:t>Cloth is ready to use</a:t>
            </a:r>
          </a:p>
          <a:p>
            <a:r>
              <a:rPr lang="en-US" sz="1400" dirty="0">
                <a:solidFill>
                  <a:srgbClr val="00B050"/>
                </a:solidFill>
              </a:rPr>
              <a:t>Flashing Green Light</a:t>
            </a:r>
          </a:p>
          <a:p>
            <a:pPr marL="285750" indent="-285750">
              <a:buFont typeface="Wingdings" panose="05000000000000000000" pitchFamily="2" charset="2"/>
              <a:buChar char="Ø"/>
            </a:pPr>
            <a:r>
              <a:rPr lang="en-US" sz="1200" dirty="0"/>
              <a:t>Take First – getting close to aging out</a:t>
            </a:r>
          </a:p>
          <a:p>
            <a:r>
              <a:rPr lang="en-US" sz="1400" dirty="0">
                <a:solidFill>
                  <a:srgbClr val="FF0000"/>
                </a:solidFill>
              </a:rPr>
              <a:t>Red Light</a:t>
            </a:r>
            <a:endParaRPr lang="en-US" sz="1400" dirty="0">
              <a:solidFill>
                <a:schemeClr val="accent4">
                  <a:lumMod val="60000"/>
                  <a:lumOff val="40000"/>
                </a:schemeClr>
              </a:solidFill>
            </a:endParaRPr>
          </a:p>
          <a:p>
            <a:pPr marL="285750" indent="-285750">
              <a:buFont typeface="Wingdings" panose="05000000000000000000" pitchFamily="2" charset="2"/>
              <a:buChar char="Ø"/>
            </a:pPr>
            <a:r>
              <a:rPr lang="en-US" sz="1200" dirty="0"/>
              <a:t>Expired, dispose</a:t>
            </a:r>
          </a:p>
        </p:txBody>
      </p:sp>
    </p:spTree>
    <p:extLst>
      <p:ext uri="{BB962C8B-B14F-4D97-AF65-F5344CB8AC3E}">
        <p14:creationId xmlns:p14="http://schemas.microsoft.com/office/powerpoint/2010/main" val="2603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female-00024"/>
  <p:tag name="ARTICULATE_CHARACTER_EXPRESSION" val="Neutral"/>
  <p:tag name="ARTICULATE_CHARACTER_POSE" val="Neutral"/>
  <p:tag name="ARTICULATE_CHARACTER_PERSPECTIVE" val="Front"/>
</p:tagLst>
</file>

<file path=ppt/tags/tag2.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realistic-male-00011"/>
  <p:tag name="ARTICULATE_CHARACTER_EXPRESSION" val="Neutral"/>
  <p:tag name="ARTICULATE_CHARACTER_POSE" val="Neutral"/>
  <p:tag name="ARTICULATE_CHARACTER_PERSPECTIVE" val="Front"/>
</p:tagLst>
</file>

<file path=ppt/tags/tag3.xml><?xml version="1.0" encoding="utf-8"?>
<p:tagLst xmlns:a="http://schemas.openxmlformats.org/drawingml/2006/main" xmlns:r="http://schemas.openxmlformats.org/officeDocument/2006/relationships" xmlns:p="http://schemas.openxmlformats.org/presentationml/2006/main">
  <p:tag name="ARTICULATE_CHARACTER_TYPE" val="illustrated"/>
  <p:tag name="ARTICULATE_CHARACTER_ID" val="illustrated-female-00016"/>
  <p:tag name="ARTICULATE_CHARACTER_EXPRESSION" val="Neutral"/>
  <p:tag name="ARTICULATE_CHARACTER_POSE" val="Neutral"/>
  <p:tag name="ARTICULATE_CHARACTER_PERSPECTIVE" val="Front"/>
</p:tagLst>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presentation (widescreen)</Template>
  <TotalTime>3040</TotalTime>
  <Words>1636</Words>
  <Application>Microsoft Office PowerPoint</Application>
  <PresentationFormat>On-screen Show (4:3)</PresentationFormat>
  <Paragraphs>165</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Wingdings</vt:lpstr>
      <vt:lpstr>Science Project 16x9</vt:lpstr>
      <vt:lpstr>Preventing Hospital Acquired Infections with CHG Treatment Baths</vt:lpstr>
      <vt:lpstr>PowerPoint Presentation</vt:lpstr>
      <vt:lpstr>PowerPoint Presentation</vt:lpstr>
      <vt:lpstr>Products</vt:lpstr>
      <vt:lpstr>What is a CHG ‘Treatment Bath’?</vt:lpstr>
      <vt:lpstr>Educating and Encouraging Patients</vt:lpstr>
      <vt:lpstr>Who gets a CHG ‘Treatment Bath’?</vt:lpstr>
      <vt:lpstr>CHG ‘Treatment Bath’ Patient Education</vt:lpstr>
      <vt:lpstr>How to use CHG Cloths?</vt:lpstr>
      <vt:lpstr>Lines, Drains, and Tubes </vt:lpstr>
      <vt:lpstr>Incontinence Care</vt:lpstr>
      <vt:lpstr>  Responding to Patient Concerns</vt:lpstr>
      <vt:lpstr>  Responding  to Patient Concerns</vt:lpstr>
      <vt:lpstr>  Responding to Patient Concerns</vt:lpstr>
      <vt:lpstr>  Responding to Patient Concerns</vt:lpstr>
      <vt:lpstr>  Responding to Patient Concerns</vt:lpstr>
      <vt:lpstr>  Responding to Patient Concerns</vt:lpstr>
      <vt:lpstr>  Responding to Patient Concerns</vt:lpstr>
      <vt:lpstr>Tips</vt:lpstr>
      <vt:lpstr>Epic Documentation of CHG ‘Treatment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Hospital Acquired Infections with CHG Treatment Baths</dc:title>
  <dc:creator>Wendy Sowell</dc:creator>
  <cp:lastModifiedBy>Wendy Sowell</cp:lastModifiedBy>
  <cp:revision>109</cp:revision>
  <dcterms:created xsi:type="dcterms:W3CDTF">2022-04-25T12:44:17Z</dcterms:created>
  <dcterms:modified xsi:type="dcterms:W3CDTF">2022-07-08T12:38:31Z</dcterms:modified>
</cp:coreProperties>
</file>