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3" r:id="rId2"/>
    <p:sldId id="321" r:id="rId3"/>
    <p:sldId id="292" r:id="rId4"/>
    <p:sldId id="339" r:id="rId5"/>
    <p:sldId id="323" r:id="rId6"/>
    <p:sldId id="295" r:id="rId7"/>
    <p:sldId id="256" r:id="rId8"/>
    <p:sldId id="338" r:id="rId9"/>
    <p:sldId id="304" r:id="rId10"/>
    <p:sldId id="305" r:id="rId11"/>
    <p:sldId id="306" r:id="rId12"/>
    <p:sldId id="307" r:id="rId13"/>
    <p:sldId id="330" r:id="rId14"/>
    <p:sldId id="332" r:id="rId15"/>
    <p:sldId id="328" r:id="rId16"/>
    <p:sldId id="334" r:id="rId17"/>
    <p:sldId id="327" r:id="rId18"/>
  </p:sldIdLst>
  <p:sldSz cx="9144000" cy="6858000" type="screen4x3"/>
  <p:notesSz cx="7023100" cy="93091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6" autoAdjust="0"/>
    <p:restoredTop sz="78723" autoAdjust="0"/>
  </p:normalViewPr>
  <p:slideViewPr>
    <p:cSldViewPr>
      <p:cViewPr varScale="1">
        <p:scale>
          <a:sx n="106" d="100"/>
          <a:sy n="106" d="100"/>
        </p:scale>
        <p:origin x="165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35FE61-4EFE-4F51-97A0-3E0831FCE329}" type="doc">
      <dgm:prSet loTypeId="urn:microsoft.com/office/officeart/2005/8/layout/radial4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E3E860-BDC7-4A9A-8691-ED197C24F37E}">
      <dgm:prSet phldrT="[Text]"/>
      <dgm:spPr>
        <a:solidFill>
          <a:srgbClr val="007E3A"/>
        </a:solidFill>
      </dgm:spPr>
      <dgm:t>
        <a:bodyPr/>
        <a:lstStyle/>
        <a:p>
          <a:r>
            <a:rPr lang="en-US" b="1" dirty="0"/>
            <a:t>Lexington Medical Center</a:t>
          </a:r>
        </a:p>
      </dgm:t>
    </dgm:pt>
    <dgm:pt modelId="{510E518E-E3E9-4C38-A791-3BFFF921FD7E}" type="parTrans" cxnId="{C90C6355-C79D-4FB5-B8E8-A3C099BA57BE}">
      <dgm:prSet/>
      <dgm:spPr/>
      <dgm:t>
        <a:bodyPr/>
        <a:lstStyle/>
        <a:p>
          <a:endParaRPr lang="en-US"/>
        </a:p>
      </dgm:t>
    </dgm:pt>
    <dgm:pt modelId="{E4163614-544D-43B7-903D-A3B264BAA5AE}" type="sibTrans" cxnId="{C90C6355-C79D-4FB5-B8E8-A3C099BA57BE}">
      <dgm:prSet/>
      <dgm:spPr/>
      <dgm:t>
        <a:bodyPr/>
        <a:lstStyle/>
        <a:p>
          <a:endParaRPr lang="en-US"/>
        </a:p>
      </dgm:t>
    </dgm:pt>
    <dgm:pt modelId="{D10BAD4B-9413-4DF8-8256-22F8A1B6AB40}">
      <dgm:prSet phldrT="[Text]"/>
      <dgm:spPr/>
      <dgm:t>
        <a:bodyPr/>
        <a:lstStyle/>
        <a:p>
          <a:r>
            <a:rPr lang="en-US" b="1" dirty="0"/>
            <a:t>Community Medical Centers</a:t>
          </a:r>
        </a:p>
      </dgm:t>
    </dgm:pt>
    <dgm:pt modelId="{4D5F10C1-1C52-462E-B684-DF85ACAD80C9}" type="parTrans" cxnId="{6AE2D388-7DBC-4B7D-A63F-BBE1B23AB8E9}">
      <dgm:prSet/>
      <dgm:spPr/>
      <dgm:t>
        <a:bodyPr/>
        <a:lstStyle/>
        <a:p>
          <a:endParaRPr lang="en-US"/>
        </a:p>
      </dgm:t>
    </dgm:pt>
    <dgm:pt modelId="{6D6E0745-6085-46D7-90AF-6A06F9685261}" type="sibTrans" cxnId="{6AE2D388-7DBC-4B7D-A63F-BBE1B23AB8E9}">
      <dgm:prSet/>
      <dgm:spPr/>
      <dgm:t>
        <a:bodyPr/>
        <a:lstStyle/>
        <a:p>
          <a:endParaRPr lang="en-US"/>
        </a:p>
      </dgm:t>
    </dgm:pt>
    <dgm:pt modelId="{5EB967BD-BEF8-4BE8-B1BF-E555D1A13CDB}">
      <dgm:prSet phldrT="[Text]"/>
      <dgm:spPr/>
      <dgm:t>
        <a:bodyPr/>
        <a:lstStyle/>
        <a:p>
          <a:r>
            <a:rPr lang="en-US" b="1" dirty="0"/>
            <a:t>Acute Care Hospital </a:t>
          </a:r>
        </a:p>
      </dgm:t>
    </dgm:pt>
    <dgm:pt modelId="{FD18C465-C1C7-41F6-8671-9783B54A2AFE}" type="parTrans" cxnId="{08ACE836-66E7-46BD-9469-27A4B1EB62D0}">
      <dgm:prSet/>
      <dgm:spPr/>
      <dgm:t>
        <a:bodyPr/>
        <a:lstStyle/>
        <a:p>
          <a:endParaRPr lang="en-US"/>
        </a:p>
      </dgm:t>
    </dgm:pt>
    <dgm:pt modelId="{C452F026-8044-4674-9975-171FAF49B47A}" type="sibTrans" cxnId="{08ACE836-66E7-46BD-9469-27A4B1EB62D0}">
      <dgm:prSet/>
      <dgm:spPr/>
      <dgm:t>
        <a:bodyPr/>
        <a:lstStyle/>
        <a:p>
          <a:endParaRPr lang="en-US"/>
        </a:p>
      </dgm:t>
    </dgm:pt>
    <dgm:pt modelId="{4B53F538-C055-4FFA-9130-713A091DC3B4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/>
            <a:t>Physician Network</a:t>
          </a:r>
        </a:p>
      </dgm:t>
    </dgm:pt>
    <dgm:pt modelId="{4F7B98C9-27D6-4357-A096-33174F1EC137}" type="parTrans" cxnId="{4A4AF892-51E8-4047-A316-B1B4F0B34027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B8840891-AD22-4F25-92B6-741644D2A71C}" type="sibTrans" cxnId="{4A4AF892-51E8-4047-A316-B1B4F0B34027}">
      <dgm:prSet/>
      <dgm:spPr/>
      <dgm:t>
        <a:bodyPr/>
        <a:lstStyle/>
        <a:p>
          <a:endParaRPr lang="en-US"/>
        </a:p>
      </dgm:t>
    </dgm:pt>
    <dgm:pt modelId="{892811C3-E1BD-4E03-9DC6-972F109225B4}">
      <dgm:prSet/>
      <dgm:spPr/>
      <dgm:t>
        <a:bodyPr/>
        <a:lstStyle/>
        <a:p>
          <a:r>
            <a:rPr lang="en-US" dirty="0"/>
            <a:t>Extended Care and Skilled Nursing</a:t>
          </a:r>
        </a:p>
      </dgm:t>
    </dgm:pt>
    <dgm:pt modelId="{500D1891-4407-4101-A336-A7264D06DAF3}" type="parTrans" cxnId="{3A631D7C-CB43-48F9-97E8-A14F02116E5E}">
      <dgm:prSet/>
      <dgm:spPr/>
      <dgm:t>
        <a:bodyPr/>
        <a:lstStyle/>
        <a:p>
          <a:endParaRPr lang="en-US"/>
        </a:p>
      </dgm:t>
    </dgm:pt>
    <dgm:pt modelId="{08A371CC-6C0C-4962-8451-5F6458F906C4}" type="sibTrans" cxnId="{3A631D7C-CB43-48F9-97E8-A14F02116E5E}">
      <dgm:prSet/>
      <dgm:spPr/>
      <dgm:t>
        <a:bodyPr/>
        <a:lstStyle/>
        <a:p>
          <a:endParaRPr lang="en-US"/>
        </a:p>
      </dgm:t>
    </dgm:pt>
    <dgm:pt modelId="{6D1E1A30-A78C-4527-B2CF-171D1ED44E7D}">
      <dgm:prSet/>
      <dgm:spPr/>
      <dgm:t>
        <a:bodyPr/>
        <a:lstStyle/>
        <a:p>
          <a:r>
            <a:rPr lang="en-US" dirty="0"/>
            <a:t>Foundation/ Community Outreach</a:t>
          </a:r>
        </a:p>
      </dgm:t>
    </dgm:pt>
    <dgm:pt modelId="{7E3CB54D-2FF3-4209-9512-661B1293CC49}" type="parTrans" cxnId="{9C8371EB-C9E1-45CE-9B60-263268E2EBF3}">
      <dgm:prSet/>
      <dgm:spPr/>
      <dgm:t>
        <a:bodyPr/>
        <a:lstStyle/>
        <a:p>
          <a:endParaRPr lang="en-US"/>
        </a:p>
      </dgm:t>
    </dgm:pt>
    <dgm:pt modelId="{96E2C7C3-72A6-4422-99C7-AC00BF1C2582}" type="sibTrans" cxnId="{9C8371EB-C9E1-45CE-9B60-263268E2EBF3}">
      <dgm:prSet/>
      <dgm:spPr/>
      <dgm:t>
        <a:bodyPr/>
        <a:lstStyle/>
        <a:p>
          <a:endParaRPr lang="en-US"/>
        </a:p>
      </dgm:t>
    </dgm:pt>
    <dgm:pt modelId="{5FCC47E2-6A23-4E59-B188-BBDFD80FFEC9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Occupational Medicine </a:t>
          </a:r>
        </a:p>
      </dgm:t>
    </dgm:pt>
    <dgm:pt modelId="{D996C89E-E46F-445A-9234-D88576BEA6AC}" type="parTrans" cxnId="{F93E62C8-42C5-41E0-B77B-BDB22AD9BACA}">
      <dgm:prSet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A1A792F3-95E0-496A-B40A-8F0019391431}" type="sibTrans" cxnId="{F93E62C8-42C5-41E0-B77B-BDB22AD9BACA}">
      <dgm:prSet/>
      <dgm:spPr/>
      <dgm:t>
        <a:bodyPr/>
        <a:lstStyle/>
        <a:p>
          <a:endParaRPr lang="en-US"/>
        </a:p>
      </dgm:t>
    </dgm:pt>
    <dgm:pt modelId="{E19A3E3A-4E27-4D0B-8C19-AE21A6EE3870}" type="pres">
      <dgm:prSet presAssocID="{E035FE61-4EFE-4F51-97A0-3E0831FCE32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559413F-A294-4BE4-9FFF-21257134F69B}" type="pres">
      <dgm:prSet presAssocID="{94E3E860-BDC7-4A9A-8691-ED197C24F37E}" presName="centerShape" presStyleLbl="node0" presStyleIdx="0" presStyleCnt="1"/>
      <dgm:spPr/>
    </dgm:pt>
    <dgm:pt modelId="{455D6201-916A-4733-BA14-3A8EE55AB902}" type="pres">
      <dgm:prSet presAssocID="{4D5F10C1-1C52-462E-B684-DF85ACAD80C9}" presName="parTrans" presStyleLbl="bgSibTrans2D1" presStyleIdx="0" presStyleCnt="6"/>
      <dgm:spPr/>
    </dgm:pt>
    <dgm:pt modelId="{B1CA0BC0-7FCA-4FD5-9E8A-AA31511FDD25}" type="pres">
      <dgm:prSet presAssocID="{D10BAD4B-9413-4DF8-8256-22F8A1B6AB40}" presName="node" presStyleLbl="node1" presStyleIdx="0" presStyleCnt="6">
        <dgm:presLayoutVars>
          <dgm:bulletEnabled val="1"/>
        </dgm:presLayoutVars>
      </dgm:prSet>
      <dgm:spPr/>
    </dgm:pt>
    <dgm:pt modelId="{BE78445D-568F-4E14-BCB4-F5939755FEDD}" type="pres">
      <dgm:prSet presAssocID="{FD18C465-C1C7-41F6-8671-9783B54A2AFE}" presName="parTrans" presStyleLbl="bgSibTrans2D1" presStyleIdx="1" presStyleCnt="6"/>
      <dgm:spPr/>
    </dgm:pt>
    <dgm:pt modelId="{0A5B7147-D3A4-4A1E-8B43-5EB685CC5FF6}" type="pres">
      <dgm:prSet presAssocID="{5EB967BD-BEF8-4BE8-B1BF-E555D1A13CDB}" presName="node" presStyleLbl="node1" presStyleIdx="1" presStyleCnt="6">
        <dgm:presLayoutVars>
          <dgm:bulletEnabled val="1"/>
        </dgm:presLayoutVars>
      </dgm:prSet>
      <dgm:spPr/>
    </dgm:pt>
    <dgm:pt modelId="{6CAA66C3-29C2-4232-BF20-5D69B2A02AF9}" type="pres">
      <dgm:prSet presAssocID="{4F7B98C9-27D6-4357-A096-33174F1EC137}" presName="parTrans" presStyleLbl="bgSibTrans2D1" presStyleIdx="2" presStyleCnt="6"/>
      <dgm:spPr/>
    </dgm:pt>
    <dgm:pt modelId="{74DD95CB-7F8B-4546-BAB7-C16D30597682}" type="pres">
      <dgm:prSet presAssocID="{4B53F538-C055-4FFA-9130-713A091DC3B4}" presName="node" presStyleLbl="node1" presStyleIdx="2" presStyleCnt="6">
        <dgm:presLayoutVars>
          <dgm:bulletEnabled val="1"/>
        </dgm:presLayoutVars>
      </dgm:prSet>
      <dgm:spPr/>
    </dgm:pt>
    <dgm:pt modelId="{D79A421E-17BC-4D26-B1DA-67088F3C7C4D}" type="pres">
      <dgm:prSet presAssocID="{500D1891-4407-4101-A336-A7264D06DAF3}" presName="parTrans" presStyleLbl="bgSibTrans2D1" presStyleIdx="3" presStyleCnt="6"/>
      <dgm:spPr/>
    </dgm:pt>
    <dgm:pt modelId="{236ACC30-F89E-45E6-854C-7B8A75C77B01}" type="pres">
      <dgm:prSet presAssocID="{892811C3-E1BD-4E03-9DC6-972F109225B4}" presName="node" presStyleLbl="node1" presStyleIdx="3" presStyleCnt="6">
        <dgm:presLayoutVars>
          <dgm:bulletEnabled val="1"/>
        </dgm:presLayoutVars>
      </dgm:prSet>
      <dgm:spPr/>
    </dgm:pt>
    <dgm:pt modelId="{64FC809F-9A84-4672-8241-4C305F1D73BC}" type="pres">
      <dgm:prSet presAssocID="{7E3CB54D-2FF3-4209-9512-661B1293CC49}" presName="parTrans" presStyleLbl="bgSibTrans2D1" presStyleIdx="4" presStyleCnt="6"/>
      <dgm:spPr/>
    </dgm:pt>
    <dgm:pt modelId="{D62843F3-DE68-42A4-AE28-592B87B49411}" type="pres">
      <dgm:prSet presAssocID="{6D1E1A30-A78C-4527-B2CF-171D1ED44E7D}" presName="node" presStyleLbl="node1" presStyleIdx="4" presStyleCnt="6">
        <dgm:presLayoutVars>
          <dgm:bulletEnabled val="1"/>
        </dgm:presLayoutVars>
      </dgm:prSet>
      <dgm:spPr/>
    </dgm:pt>
    <dgm:pt modelId="{AE66072E-EBA7-41D2-AA4A-34CD99E80A05}" type="pres">
      <dgm:prSet presAssocID="{D996C89E-E46F-445A-9234-D88576BEA6AC}" presName="parTrans" presStyleLbl="bgSibTrans2D1" presStyleIdx="5" presStyleCnt="6"/>
      <dgm:spPr/>
    </dgm:pt>
    <dgm:pt modelId="{9F0568D8-7402-4513-9AF9-0AE9597BE819}" type="pres">
      <dgm:prSet presAssocID="{5FCC47E2-6A23-4E59-B188-BBDFD80FFEC9}" presName="node" presStyleLbl="node1" presStyleIdx="5" presStyleCnt="6">
        <dgm:presLayoutVars>
          <dgm:bulletEnabled val="1"/>
        </dgm:presLayoutVars>
      </dgm:prSet>
      <dgm:spPr/>
    </dgm:pt>
  </dgm:ptLst>
  <dgm:cxnLst>
    <dgm:cxn modelId="{4A060B09-CC90-4E14-9EA7-1AA77330773D}" type="presOf" srcId="{D996C89E-E46F-445A-9234-D88576BEA6AC}" destId="{AE66072E-EBA7-41D2-AA4A-34CD99E80A05}" srcOrd="0" destOrd="0" presId="urn:microsoft.com/office/officeart/2005/8/layout/radial4"/>
    <dgm:cxn modelId="{DD92611C-D3D9-483E-A2AC-19D5F4067DBF}" type="presOf" srcId="{94E3E860-BDC7-4A9A-8691-ED197C24F37E}" destId="{1559413F-A294-4BE4-9FFF-21257134F69B}" srcOrd="0" destOrd="0" presId="urn:microsoft.com/office/officeart/2005/8/layout/radial4"/>
    <dgm:cxn modelId="{D15ED91F-0A59-4EC4-AAD5-5FCC7753737F}" type="presOf" srcId="{4B53F538-C055-4FFA-9130-713A091DC3B4}" destId="{74DD95CB-7F8B-4546-BAB7-C16D30597682}" srcOrd="0" destOrd="0" presId="urn:microsoft.com/office/officeart/2005/8/layout/radial4"/>
    <dgm:cxn modelId="{82420A26-362C-4351-AF3E-34B2B2A9583A}" type="presOf" srcId="{D10BAD4B-9413-4DF8-8256-22F8A1B6AB40}" destId="{B1CA0BC0-7FCA-4FD5-9E8A-AA31511FDD25}" srcOrd="0" destOrd="0" presId="urn:microsoft.com/office/officeart/2005/8/layout/radial4"/>
    <dgm:cxn modelId="{08ACE836-66E7-46BD-9469-27A4B1EB62D0}" srcId="{94E3E860-BDC7-4A9A-8691-ED197C24F37E}" destId="{5EB967BD-BEF8-4BE8-B1BF-E555D1A13CDB}" srcOrd="1" destOrd="0" parTransId="{FD18C465-C1C7-41F6-8671-9783B54A2AFE}" sibTransId="{C452F026-8044-4674-9975-171FAF49B47A}"/>
    <dgm:cxn modelId="{2B2F9C5D-0404-4B02-AB4A-17A3D3E6C8A7}" type="presOf" srcId="{5FCC47E2-6A23-4E59-B188-BBDFD80FFEC9}" destId="{9F0568D8-7402-4513-9AF9-0AE9597BE819}" srcOrd="0" destOrd="0" presId="urn:microsoft.com/office/officeart/2005/8/layout/radial4"/>
    <dgm:cxn modelId="{8DF52374-6937-4558-8908-30007DCC0CB0}" type="presOf" srcId="{6D1E1A30-A78C-4527-B2CF-171D1ED44E7D}" destId="{D62843F3-DE68-42A4-AE28-592B87B49411}" srcOrd="0" destOrd="0" presId="urn:microsoft.com/office/officeart/2005/8/layout/radial4"/>
    <dgm:cxn modelId="{C90C6355-C79D-4FB5-B8E8-A3C099BA57BE}" srcId="{E035FE61-4EFE-4F51-97A0-3E0831FCE329}" destId="{94E3E860-BDC7-4A9A-8691-ED197C24F37E}" srcOrd="0" destOrd="0" parTransId="{510E518E-E3E9-4C38-A791-3BFFF921FD7E}" sibTransId="{E4163614-544D-43B7-903D-A3B264BAA5AE}"/>
    <dgm:cxn modelId="{23AF0856-885D-4CB4-93CB-F071E41041A9}" type="presOf" srcId="{5EB967BD-BEF8-4BE8-B1BF-E555D1A13CDB}" destId="{0A5B7147-D3A4-4A1E-8B43-5EB685CC5FF6}" srcOrd="0" destOrd="0" presId="urn:microsoft.com/office/officeart/2005/8/layout/radial4"/>
    <dgm:cxn modelId="{0FE4DA79-DA87-4FB9-9B46-88907108A970}" type="presOf" srcId="{4D5F10C1-1C52-462E-B684-DF85ACAD80C9}" destId="{455D6201-916A-4733-BA14-3A8EE55AB902}" srcOrd="0" destOrd="0" presId="urn:microsoft.com/office/officeart/2005/8/layout/radial4"/>
    <dgm:cxn modelId="{3A631D7C-CB43-48F9-97E8-A14F02116E5E}" srcId="{94E3E860-BDC7-4A9A-8691-ED197C24F37E}" destId="{892811C3-E1BD-4E03-9DC6-972F109225B4}" srcOrd="3" destOrd="0" parTransId="{500D1891-4407-4101-A336-A7264D06DAF3}" sibTransId="{08A371CC-6C0C-4962-8451-5F6458F906C4}"/>
    <dgm:cxn modelId="{6AE2D388-7DBC-4B7D-A63F-BBE1B23AB8E9}" srcId="{94E3E860-BDC7-4A9A-8691-ED197C24F37E}" destId="{D10BAD4B-9413-4DF8-8256-22F8A1B6AB40}" srcOrd="0" destOrd="0" parTransId="{4D5F10C1-1C52-462E-B684-DF85ACAD80C9}" sibTransId="{6D6E0745-6085-46D7-90AF-6A06F9685261}"/>
    <dgm:cxn modelId="{4A4AF892-51E8-4047-A316-B1B4F0B34027}" srcId="{94E3E860-BDC7-4A9A-8691-ED197C24F37E}" destId="{4B53F538-C055-4FFA-9130-713A091DC3B4}" srcOrd="2" destOrd="0" parTransId="{4F7B98C9-27D6-4357-A096-33174F1EC137}" sibTransId="{B8840891-AD22-4F25-92B6-741644D2A71C}"/>
    <dgm:cxn modelId="{F6DC7F9F-E8D9-4C4A-A21E-800C8D504C66}" type="presOf" srcId="{892811C3-E1BD-4E03-9DC6-972F109225B4}" destId="{236ACC30-F89E-45E6-854C-7B8A75C77B01}" srcOrd="0" destOrd="0" presId="urn:microsoft.com/office/officeart/2005/8/layout/radial4"/>
    <dgm:cxn modelId="{FC198FA1-1605-4B4C-BA38-5C8FDCD991EE}" type="presOf" srcId="{7E3CB54D-2FF3-4209-9512-661B1293CC49}" destId="{64FC809F-9A84-4672-8241-4C305F1D73BC}" srcOrd="0" destOrd="0" presId="urn:microsoft.com/office/officeart/2005/8/layout/radial4"/>
    <dgm:cxn modelId="{F93E62C8-42C5-41E0-B77B-BDB22AD9BACA}" srcId="{94E3E860-BDC7-4A9A-8691-ED197C24F37E}" destId="{5FCC47E2-6A23-4E59-B188-BBDFD80FFEC9}" srcOrd="5" destOrd="0" parTransId="{D996C89E-E46F-445A-9234-D88576BEA6AC}" sibTransId="{A1A792F3-95E0-496A-B40A-8F0019391431}"/>
    <dgm:cxn modelId="{6A2317D4-0FD1-43BB-BAA3-05AC58EA8A54}" type="presOf" srcId="{E035FE61-4EFE-4F51-97A0-3E0831FCE329}" destId="{E19A3E3A-4E27-4D0B-8C19-AE21A6EE3870}" srcOrd="0" destOrd="0" presId="urn:microsoft.com/office/officeart/2005/8/layout/radial4"/>
    <dgm:cxn modelId="{6BF60ADB-5A20-42F1-A3A9-C0DE715D1067}" type="presOf" srcId="{FD18C465-C1C7-41F6-8671-9783B54A2AFE}" destId="{BE78445D-568F-4E14-BCB4-F5939755FEDD}" srcOrd="0" destOrd="0" presId="urn:microsoft.com/office/officeart/2005/8/layout/radial4"/>
    <dgm:cxn modelId="{B4F3E4E9-A9EF-4225-A2A3-76737EDB7775}" type="presOf" srcId="{4F7B98C9-27D6-4357-A096-33174F1EC137}" destId="{6CAA66C3-29C2-4232-BF20-5D69B2A02AF9}" srcOrd="0" destOrd="0" presId="urn:microsoft.com/office/officeart/2005/8/layout/radial4"/>
    <dgm:cxn modelId="{9C8371EB-C9E1-45CE-9B60-263268E2EBF3}" srcId="{94E3E860-BDC7-4A9A-8691-ED197C24F37E}" destId="{6D1E1A30-A78C-4527-B2CF-171D1ED44E7D}" srcOrd="4" destOrd="0" parTransId="{7E3CB54D-2FF3-4209-9512-661B1293CC49}" sibTransId="{96E2C7C3-72A6-4422-99C7-AC00BF1C2582}"/>
    <dgm:cxn modelId="{1BEF0BF6-DF94-4976-944D-C0E1E32FC6C2}" type="presOf" srcId="{500D1891-4407-4101-A336-A7264D06DAF3}" destId="{D79A421E-17BC-4D26-B1DA-67088F3C7C4D}" srcOrd="0" destOrd="0" presId="urn:microsoft.com/office/officeart/2005/8/layout/radial4"/>
    <dgm:cxn modelId="{277410D4-7F3A-459F-A8B0-CF0668947639}" type="presParOf" srcId="{E19A3E3A-4E27-4D0B-8C19-AE21A6EE3870}" destId="{1559413F-A294-4BE4-9FFF-21257134F69B}" srcOrd="0" destOrd="0" presId="urn:microsoft.com/office/officeart/2005/8/layout/radial4"/>
    <dgm:cxn modelId="{BC08524A-FDA3-43EB-A34E-673823380723}" type="presParOf" srcId="{E19A3E3A-4E27-4D0B-8C19-AE21A6EE3870}" destId="{455D6201-916A-4733-BA14-3A8EE55AB902}" srcOrd="1" destOrd="0" presId="urn:microsoft.com/office/officeart/2005/8/layout/radial4"/>
    <dgm:cxn modelId="{B4A0DB53-814E-42AD-9A10-EF004937946A}" type="presParOf" srcId="{E19A3E3A-4E27-4D0B-8C19-AE21A6EE3870}" destId="{B1CA0BC0-7FCA-4FD5-9E8A-AA31511FDD25}" srcOrd="2" destOrd="0" presId="urn:microsoft.com/office/officeart/2005/8/layout/radial4"/>
    <dgm:cxn modelId="{59295136-E98A-42AD-A2C7-D11A123F751E}" type="presParOf" srcId="{E19A3E3A-4E27-4D0B-8C19-AE21A6EE3870}" destId="{BE78445D-568F-4E14-BCB4-F5939755FEDD}" srcOrd="3" destOrd="0" presId="urn:microsoft.com/office/officeart/2005/8/layout/radial4"/>
    <dgm:cxn modelId="{24CF3856-7155-4895-BBB0-4DFD8ACA68A2}" type="presParOf" srcId="{E19A3E3A-4E27-4D0B-8C19-AE21A6EE3870}" destId="{0A5B7147-D3A4-4A1E-8B43-5EB685CC5FF6}" srcOrd="4" destOrd="0" presId="urn:microsoft.com/office/officeart/2005/8/layout/radial4"/>
    <dgm:cxn modelId="{B35E6F26-5F5A-4491-B7C5-408C457D3C9C}" type="presParOf" srcId="{E19A3E3A-4E27-4D0B-8C19-AE21A6EE3870}" destId="{6CAA66C3-29C2-4232-BF20-5D69B2A02AF9}" srcOrd="5" destOrd="0" presId="urn:microsoft.com/office/officeart/2005/8/layout/radial4"/>
    <dgm:cxn modelId="{99D09DA8-3A4F-49DC-98CE-11F4995CE83D}" type="presParOf" srcId="{E19A3E3A-4E27-4D0B-8C19-AE21A6EE3870}" destId="{74DD95CB-7F8B-4546-BAB7-C16D30597682}" srcOrd="6" destOrd="0" presId="urn:microsoft.com/office/officeart/2005/8/layout/radial4"/>
    <dgm:cxn modelId="{DF009B05-FFF0-4A9C-BC18-48E4F634069B}" type="presParOf" srcId="{E19A3E3A-4E27-4D0B-8C19-AE21A6EE3870}" destId="{D79A421E-17BC-4D26-B1DA-67088F3C7C4D}" srcOrd="7" destOrd="0" presId="urn:microsoft.com/office/officeart/2005/8/layout/radial4"/>
    <dgm:cxn modelId="{99FF9E67-5ECD-48C0-AB4D-F4E5771EFAD8}" type="presParOf" srcId="{E19A3E3A-4E27-4D0B-8C19-AE21A6EE3870}" destId="{236ACC30-F89E-45E6-854C-7B8A75C77B01}" srcOrd="8" destOrd="0" presId="urn:microsoft.com/office/officeart/2005/8/layout/radial4"/>
    <dgm:cxn modelId="{03F86B51-4C40-4EC5-8760-D224F161D46C}" type="presParOf" srcId="{E19A3E3A-4E27-4D0B-8C19-AE21A6EE3870}" destId="{64FC809F-9A84-4672-8241-4C305F1D73BC}" srcOrd="9" destOrd="0" presId="urn:microsoft.com/office/officeart/2005/8/layout/radial4"/>
    <dgm:cxn modelId="{B429AF45-38E3-4E49-90D6-236E9A63F27A}" type="presParOf" srcId="{E19A3E3A-4E27-4D0B-8C19-AE21A6EE3870}" destId="{D62843F3-DE68-42A4-AE28-592B87B49411}" srcOrd="10" destOrd="0" presId="urn:microsoft.com/office/officeart/2005/8/layout/radial4"/>
    <dgm:cxn modelId="{83DD0207-1B9E-4061-830F-4CA0B3E8153E}" type="presParOf" srcId="{E19A3E3A-4E27-4D0B-8C19-AE21A6EE3870}" destId="{AE66072E-EBA7-41D2-AA4A-34CD99E80A05}" srcOrd="11" destOrd="0" presId="urn:microsoft.com/office/officeart/2005/8/layout/radial4"/>
    <dgm:cxn modelId="{597166D8-26D3-4C56-ACDB-0943233DA79A}" type="presParOf" srcId="{E19A3E3A-4E27-4D0B-8C19-AE21A6EE3870}" destId="{9F0568D8-7402-4513-9AF9-0AE9597BE819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9413F-A294-4BE4-9FFF-21257134F69B}">
      <dsp:nvSpPr>
        <dsp:cNvPr id="0" name=""/>
        <dsp:cNvSpPr/>
      </dsp:nvSpPr>
      <dsp:spPr>
        <a:xfrm>
          <a:off x="2733549" y="2800010"/>
          <a:ext cx="2000500" cy="2000500"/>
        </a:xfrm>
        <a:prstGeom prst="ellipse">
          <a:avLst/>
        </a:prstGeom>
        <a:solidFill>
          <a:srgbClr val="007E3A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Lexington Medical Center</a:t>
          </a:r>
        </a:p>
      </dsp:txBody>
      <dsp:txXfrm>
        <a:off x="3026515" y="3092976"/>
        <a:ext cx="1414568" cy="1414568"/>
      </dsp:txXfrm>
    </dsp:sp>
    <dsp:sp modelId="{455D6201-916A-4733-BA14-3A8EE55AB902}">
      <dsp:nvSpPr>
        <dsp:cNvPr id="0" name=""/>
        <dsp:cNvSpPr/>
      </dsp:nvSpPr>
      <dsp:spPr>
        <a:xfrm rot="10800000">
          <a:off x="700929" y="3515189"/>
          <a:ext cx="1920826" cy="57014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CA0BC0-7FCA-4FD5-9E8A-AA31511FDD25}">
      <dsp:nvSpPr>
        <dsp:cNvPr id="0" name=""/>
        <dsp:cNvSpPr/>
      </dsp:nvSpPr>
      <dsp:spPr>
        <a:xfrm>
          <a:off x="754" y="3240120"/>
          <a:ext cx="1400350" cy="11202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Community Medical Centers</a:t>
          </a:r>
        </a:p>
      </dsp:txBody>
      <dsp:txXfrm>
        <a:off x="33566" y="3272932"/>
        <a:ext cx="1334726" cy="1054656"/>
      </dsp:txXfrm>
    </dsp:sp>
    <dsp:sp modelId="{BE78445D-568F-4E14-BCB4-F5939755FEDD}">
      <dsp:nvSpPr>
        <dsp:cNvPr id="0" name=""/>
        <dsp:cNvSpPr/>
      </dsp:nvSpPr>
      <dsp:spPr>
        <a:xfrm rot="12960000">
          <a:off x="1096733" y="2297029"/>
          <a:ext cx="1920826" cy="57014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5B7147-D3A4-4A1E-8B43-5EB685CC5FF6}">
      <dsp:nvSpPr>
        <dsp:cNvPr id="0" name=""/>
        <dsp:cNvSpPr/>
      </dsp:nvSpPr>
      <dsp:spPr>
        <a:xfrm>
          <a:off x="579981" y="1457444"/>
          <a:ext cx="1400350" cy="11202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Acute Care Hospital </a:t>
          </a:r>
        </a:p>
      </dsp:txBody>
      <dsp:txXfrm>
        <a:off x="612793" y="1490256"/>
        <a:ext cx="1334726" cy="1054656"/>
      </dsp:txXfrm>
    </dsp:sp>
    <dsp:sp modelId="{6CAA66C3-29C2-4232-BF20-5D69B2A02AF9}">
      <dsp:nvSpPr>
        <dsp:cNvPr id="0" name=""/>
        <dsp:cNvSpPr/>
      </dsp:nvSpPr>
      <dsp:spPr>
        <a:xfrm rot="15120000">
          <a:off x="2132962" y="1544165"/>
          <a:ext cx="1920826" cy="57014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DD95CB-7F8B-4546-BAB7-C16D30597682}">
      <dsp:nvSpPr>
        <dsp:cNvPr id="0" name=""/>
        <dsp:cNvSpPr/>
      </dsp:nvSpPr>
      <dsp:spPr>
        <a:xfrm>
          <a:off x="2096416" y="355689"/>
          <a:ext cx="1400350" cy="1120280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Physician Network</a:t>
          </a:r>
        </a:p>
      </dsp:txBody>
      <dsp:txXfrm>
        <a:off x="2129228" y="388501"/>
        <a:ext cx="1334726" cy="1054656"/>
      </dsp:txXfrm>
    </dsp:sp>
    <dsp:sp modelId="{D79A421E-17BC-4D26-B1DA-67088F3C7C4D}">
      <dsp:nvSpPr>
        <dsp:cNvPr id="0" name=""/>
        <dsp:cNvSpPr/>
      </dsp:nvSpPr>
      <dsp:spPr>
        <a:xfrm rot="17280000">
          <a:off x="3413811" y="1544165"/>
          <a:ext cx="1920826" cy="57014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6ACC30-F89E-45E6-854C-7B8A75C77B01}">
      <dsp:nvSpPr>
        <dsp:cNvPr id="0" name=""/>
        <dsp:cNvSpPr/>
      </dsp:nvSpPr>
      <dsp:spPr>
        <a:xfrm>
          <a:off x="3970833" y="355689"/>
          <a:ext cx="1400350" cy="11202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Extended Care and Skilled Nursing</a:t>
          </a:r>
        </a:p>
      </dsp:txBody>
      <dsp:txXfrm>
        <a:off x="4003645" y="388501"/>
        <a:ext cx="1334726" cy="1054656"/>
      </dsp:txXfrm>
    </dsp:sp>
    <dsp:sp modelId="{64FC809F-9A84-4672-8241-4C305F1D73BC}">
      <dsp:nvSpPr>
        <dsp:cNvPr id="0" name=""/>
        <dsp:cNvSpPr/>
      </dsp:nvSpPr>
      <dsp:spPr>
        <a:xfrm rot="19440000">
          <a:off x="4450040" y="2297029"/>
          <a:ext cx="1920826" cy="570142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2843F3-DE68-42A4-AE28-592B87B49411}">
      <dsp:nvSpPr>
        <dsp:cNvPr id="0" name=""/>
        <dsp:cNvSpPr/>
      </dsp:nvSpPr>
      <dsp:spPr>
        <a:xfrm>
          <a:off x="5487268" y="1457444"/>
          <a:ext cx="1400350" cy="11202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Foundation/ Community Outreach</a:t>
          </a:r>
        </a:p>
      </dsp:txBody>
      <dsp:txXfrm>
        <a:off x="5520080" y="1490256"/>
        <a:ext cx="1334726" cy="1054656"/>
      </dsp:txXfrm>
    </dsp:sp>
    <dsp:sp modelId="{AE66072E-EBA7-41D2-AA4A-34CD99E80A05}">
      <dsp:nvSpPr>
        <dsp:cNvPr id="0" name=""/>
        <dsp:cNvSpPr/>
      </dsp:nvSpPr>
      <dsp:spPr>
        <a:xfrm>
          <a:off x="4845844" y="3515189"/>
          <a:ext cx="1920826" cy="57014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0568D8-7402-4513-9AF9-0AE9597BE819}">
      <dsp:nvSpPr>
        <dsp:cNvPr id="0" name=""/>
        <dsp:cNvSpPr/>
      </dsp:nvSpPr>
      <dsp:spPr>
        <a:xfrm>
          <a:off x="6066495" y="3240120"/>
          <a:ext cx="1400350" cy="1120280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Occupational Medicine </a:t>
          </a:r>
        </a:p>
      </dsp:txBody>
      <dsp:txXfrm>
        <a:off x="6099307" y="3272932"/>
        <a:ext cx="1334726" cy="1054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41342-13B5-4336-B771-6E0E8A64FE6B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D933-7002-4F41-B1E4-2B2EA354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52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91003A7-4477-44DB-8DDB-BAB1EAA5AE9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EC9101D-E215-467C-B040-4100FE4DC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9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9101D-E215-467C-B040-4100FE4DC9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23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9101D-E215-467C-B040-4100FE4DC9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64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9101D-E215-467C-B040-4100FE4DC9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64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9101D-E215-467C-B040-4100FE4DC9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64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9101D-E215-467C-B040-4100FE4DC9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64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9101D-E215-467C-B040-4100FE4DC9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64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9101D-E215-467C-B040-4100FE4DC9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64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9101D-E215-467C-B040-4100FE4DC9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64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9101D-E215-467C-B040-4100FE4DC9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1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9101D-E215-467C-B040-4100FE4DC9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33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9101D-E215-467C-B040-4100FE4DC9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03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C4765-A691-45ED-A067-F6E28301314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75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/>
              <a:t>*Update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46BD-7DF2-40C3-95EB-F2DFEEB34FD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91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89977-1115-484D-9475-AD130D162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02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9101D-E215-467C-B040-4100FE4DC9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33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Recruiting</a:t>
            </a:r>
            <a:r>
              <a:rPr lang="en-US" baseline="0" dirty="0"/>
              <a:t> for the 4</a:t>
            </a:r>
            <a:r>
              <a:rPr lang="en-US" baseline="30000" dirty="0"/>
              <a:t>th</a:t>
            </a:r>
            <a:r>
              <a:rPr lang="en-US" baseline="0" dirty="0"/>
              <a:t> year of the program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9101D-E215-467C-B040-4100FE4DC9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33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9101D-E215-467C-B040-4100FE4DC9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6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18C1-C31C-45F7-B624-4727FD2E9E0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3A6F-EC99-4DBC-A13C-14E3666D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18C1-C31C-45F7-B624-4727FD2E9E0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3A6F-EC99-4DBC-A13C-14E3666D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7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18C1-C31C-45F7-B624-4727FD2E9E0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3A6F-EC99-4DBC-A13C-14E3666D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4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18C1-C31C-45F7-B624-4727FD2E9E0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3A6F-EC99-4DBC-A13C-14E3666D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5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18C1-C31C-45F7-B624-4727FD2E9E0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3A6F-EC99-4DBC-A13C-14E3666D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5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18C1-C31C-45F7-B624-4727FD2E9E0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3A6F-EC99-4DBC-A13C-14E3666D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2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18C1-C31C-45F7-B624-4727FD2E9E0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3A6F-EC99-4DBC-A13C-14E3666D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18C1-C31C-45F7-B624-4727FD2E9E0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3A6F-EC99-4DBC-A13C-14E3666D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8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18C1-C31C-45F7-B624-4727FD2E9E0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3A6F-EC99-4DBC-A13C-14E3666D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7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18C1-C31C-45F7-B624-4727FD2E9E0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3A6F-EC99-4DBC-A13C-14E3666D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0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18C1-C31C-45F7-B624-4727FD2E9E0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3A6F-EC99-4DBC-A13C-14E3666D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518C1-C31C-45F7-B624-4727FD2E9E0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D3A6F-EC99-4DBC-A13C-14E3666D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8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hyperlink" Target="mailto:npfellowship@lexhealth.org" TargetMode="External"/><Relationship Id="rId4" Type="http://schemas.openxmlformats.org/officeDocument/2006/relationships/hyperlink" Target="https://www.lexmed.com/careers/advanced-training/aprn-fellowship-progra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hyperlink" Target="mailto:npfellowship@lexhealth.or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hyperlink" Target="mailto:psperez@lexhealth.org" TargetMode="External"/><Relationship Id="rId5" Type="http://schemas.openxmlformats.org/officeDocument/2006/relationships/hyperlink" Target="mailto:kazannella@lexhealth.org" TargetMode="External"/><Relationship Id="rId4" Type="http://schemas.openxmlformats.org/officeDocument/2006/relationships/hyperlink" Target="mailto:smspires@lexhealth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419600"/>
            <a:ext cx="9144000" cy="838200"/>
          </a:xfrm>
          <a:prstGeom prst="rect">
            <a:avLst/>
          </a:prstGeom>
          <a:solidFill>
            <a:srgbClr val="007E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cap="small">
                <a:latin typeface="Arial Narrow" panose="020B0606020202030204" pitchFamily="34" charset="0"/>
              </a:rPr>
              <a:t>2021-2022 Program Overview </a:t>
            </a:r>
            <a:endParaRPr lang="en-US" sz="4000" b="1" cap="small" dirty="0">
              <a:latin typeface="Arial Narrow" panose="020B0606020202030204" pitchFamily="34" charset="0"/>
            </a:endParaRPr>
          </a:p>
        </p:txBody>
      </p:sp>
      <p:pic>
        <p:nvPicPr>
          <p:cNvPr id="1027" name="Picture 3" descr="\\files\dept\Mso\PN Development\NP Fellowship\Marketing &amp; Recruiting\Logo\LMC NPF Logo_One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1"/>
            <a:ext cx="893081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246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4430"/>
            <a:ext cx="9144000" cy="838200"/>
          </a:xfrm>
          <a:prstGeom prst="rect">
            <a:avLst/>
          </a:prstGeom>
          <a:solidFill>
            <a:srgbClr val="007E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50800"/>
            <a:r>
              <a:rPr lang="en-US" sz="4000" cap="small" dirty="0">
                <a:latin typeface="Arial Narrow" panose="020B0606020202030204" pitchFamily="34" charset="0"/>
              </a:rPr>
              <a:t>rotation expectations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815" y="1066800"/>
            <a:ext cx="8874369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2800" dirty="0"/>
              <a:t>Under the supervision of a Physician, fellows will develop their own patient panel; </a:t>
            </a:r>
          </a:p>
          <a:p>
            <a:pPr marL="514350" indent="-514350">
              <a:spcAft>
                <a:spcPts val="1800"/>
              </a:spcAft>
              <a:buAutoNum type="arabicParenBoth"/>
            </a:pPr>
            <a:r>
              <a:rPr lang="en-US" sz="2800" dirty="0"/>
              <a:t>Assess the physical and psychosocial status of patients by means of interview, health history, physical examination, and diagnostic tests </a:t>
            </a:r>
          </a:p>
          <a:p>
            <a:pPr marL="514350" indent="-514350">
              <a:spcAft>
                <a:spcPts val="1800"/>
              </a:spcAft>
              <a:buAutoNum type="arabicParenBoth"/>
            </a:pPr>
            <a:r>
              <a:rPr lang="en-US" sz="2800" dirty="0"/>
              <a:t>Interpret data, develop and implement a plan of treatment, follow through on a continuum of patient care across the health-illness continuum and lifespan within standard protocols set forth and approved by both the nurse practitioner and practice physicians</a:t>
            </a:r>
          </a:p>
          <a:p>
            <a:pPr lvl="0">
              <a:spcAft>
                <a:spcPts val="1800"/>
              </a:spcAft>
            </a:pPr>
            <a:endParaRPr lang="en-US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49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4430"/>
            <a:ext cx="9144000" cy="838200"/>
          </a:xfrm>
          <a:prstGeom prst="rect">
            <a:avLst/>
          </a:prstGeom>
          <a:solidFill>
            <a:srgbClr val="007E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50800"/>
            <a:r>
              <a:rPr lang="en-US" sz="4000" cap="small" dirty="0">
                <a:latin typeface="Arial Narrow" panose="020B0606020202030204" pitchFamily="34" charset="0"/>
              </a:rPr>
              <a:t>e</a:t>
            </a:r>
            <a:r>
              <a:rPr lang="en-US" sz="4000" cap="small">
                <a:latin typeface="Arial Narrow" panose="020B0606020202030204" pitchFamily="34" charset="0"/>
              </a:rPr>
              <a:t>xpectations – specialty </a:t>
            </a:r>
            <a:r>
              <a:rPr lang="en-US" sz="4000" cap="small" dirty="0">
                <a:latin typeface="Arial Narrow" panose="020B0606020202030204" pitchFamily="34" charset="0"/>
              </a:rPr>
              <a:t>r</a:t>
            </a:r>
            <a:r>
              <a:rPr lang="en-US" sz="4000" cap="small">
                <a:latin typeface="Arial Narrow" panose="020B0606020202030204" pitchFamily="34" charset="0"/>
              </a:rPr>
              <a:t>otations</a:t>
            </a:r>
            <a:endParaRPr lang="en-US" sz="4000" cap="small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815" y="914400"/>
            <a:ext cx="8874369" cy="1752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2600" dirty="0"/>
              <a:t>Fellows will spend one day per week rotating through  specialties. Specialty rotations change monthly and are based on core specialties and each fellow’s interests.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Examples:</a:t>
            </a:r>
          </a:p>
          <a:p>
            <a:pPr>
              <a:spcAft>
                <a:spcPts val="1800"/>
              </a:spcAft>
            </a:pPr>
            <a:r>
              <a:rPr lang="en-US" sz="26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897372"/>
            <a:ext cx="8285285" cy="3732028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Cardiology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Pulmonology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Endocrinology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Radiology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Rheumatology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Orthopaedics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Neurology</a:t>
            </a:r>
          </a:p>
          <a:p>
            <a:pPr>
              <a:spcAft>
                <a:spcPts val="1800"/>
              </a:spcAft>
            </a:pPr>
            <a:endParaRPr lang="en-US" sz="2000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Gynecology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Urgent Care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Rural Health 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Occupational Health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Pediatrics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Gastroenterology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Infectious Disease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42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4430"/>
            <a:ext cx="9144000" cy="838200"/>
          </a:xfrm>
          <a:prstGeom prst="rect">
            <a:avLst/>
          </a:prstGeom>
          <a:solidFill>
            <a:srgbClr val="007E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50800"/>
            <a:r>
              <a:rPr lang="en-US" sz="4000" cap="small">
                <a:latin typeface="Arial Narrow" panose="020B0606020202030204" pitchFamily="34" charset="0"/>
              </a:rPr>
              <a:t>didactic education </a:t>
            </a:r>
            <a:r>
              <a:rPr lang="en-US" sz="4000" cap="small" dirty="0">
                <a:latin typeface="Arial Narrow" panose="020B0606020202030204" pitchFamily="34" charset="0"/>
              </a:rPr>
              <a:t>s</a:t>
            </a:r>
            <a:r>
              <a:rPr lang="en-US" sz="4000" cap="small">
                <a:latin typeface="Arial Narrow" panose="020B0606020202030204" pitchFamily="34" charset="0"/>
              </a:rPr>
              <a:t>essions</a:t>
            </a:r>
            <a:endParaRPr lang="en-US" sz="4000" cap="small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19200"/>
            <a:ext cx="4637206" cy="411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2000" dirty="0"/>
              <a:t>Two hours per week are dedicated to formal learning sessions and problem solving on a variety of clinical challenges. The content is delivered by a variety of guest speakers including physicians, nurse practitioners, former fellows, and the program medical director.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Examine case studies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Journal articles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Discussion of recent patient encounters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Hands-on learning</a:t>
            </a:r>
          </a:p>
          <a:p>
            <a:pPr>
              <a:spcAft>
                <a:spcPts val="1800"/>
              </a:spcAft>
            </a:pPr>
            <a:endParaRPr lang="en-US" sz="2000" dirty="0"/>
          </a:p>
          <a:p>
            <a:pPr>
              <a:spcAft>
                <a:spcPts val="1800"/>
              </a:spcAft>
            </a:pPr>
            <a:endParaRPr lang="en-US" sz="2000" dirty="0"/>
          </a:p>
        </p:txBody>
      </p:sp>
      <p:pic>
        <p:nvPicPr>
          <p:cNvPr id="5122" name="Picture 2" descr="R:\Mso\PN Development\NP Fellowship\Pictures\2018-2019\Suturing Practice\IMG_24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9" t="3953" b="18194"/>
          <a:stretch/>
        </p:blipFill>
        <p:spPr bwMode="auto">
          <a:xfrm>
            <a:off x="4991100" y="1219200"/>
            <a:ext cx="3914775" cy="533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102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4430"/>
            <a:ext cx="9144000" cy="838200"/>
          </a:xfrm>
          <a:prstGeom prst="rect">
            <a:avLst/>
          </a:prstGeom>
          <a:solidFill>
            <a:srgbClr val="007E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50800"/>
            <a:r>
              <a:rPr lang="en-US" sz="4000" cap="small">
                <a:latin typeface="Arial Narrow" panose="020B0606020202030204" pitchFamily="34" charset="0"/>
              </a:rPr>
              <a:t>program </a:t>
            </a:r>
            <a:r>
              <a:rPr lang="en-US" sz="4000" cap="small" dirty="0">
                <a:latin typeface="Arial Narrow" panose="020B0606020202030204" pitchFamily="34" charset="0"/>
              </a:rPr>
              <a:t>t</a:t>
            </a:r>
            <a:r>
              <a:rPr lang="en-US" sz="4000" cap="small">
                <a:latin typeface="Arial Narrow" panose="020B0606020202030204" pitchFamily="34" charset="0"/>
              </a:rPr>
              <a:t>imeline</a:t>
            </a:r>
            <a:endParaRPr lang="en-US" sz="4000" cap="small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815" y="1600200"/>
            <a:ext cx="8874369" cy="3886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Now accepting applications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All required application documents including the video interview are due by </a:t>
            </a:r>
            <a:r>
              <a:rPr lang="en-US" sz="2800" b="1" dirty="0"/>
              <a:t>March 1, 2021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On-site panel interviews conducted in March 2021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Program start date in August 2021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Program end date August 2022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862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4430"/>
            <a:ext cx="9144000" cy="838200"/>
          </a:xfrm>
          <a:prstGeom prst="rect">
            <a:avLst/>
          </a:prstGeom>
          <a:solidFill>
            <a:srgbClr val="007E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50800"/>
            <a:r>
              <a:rPr lang="en-US" sz="4000" cap="small" dirty="0">
                <a:latin typeface="Arial Narrow" panose="020B0606020202030204" pitchFamily="34" charset="0"/>
              </a:rPr>
              <a:t>q</a:t>
            </a:r>
            <a:r>
              <a:rPr lang="en-US" sz="4000" cap="small">
                <a:latin typeface="Arial Narrow" panose="020B0606020202030204" pitchFamily="34" charset="0"/>
              </a:rPr>
              <a:t>ualifications</a:t>
            </a:r>
            <a:endParaRPr lang="en-US" sz="4000" cap="small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813" y="1676400"/>
            <a:ext cx="8874369" cy="449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Recent completion of a master or doctoral degree in nursing from an accredited college or university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Students currently in school must graduate by May 2021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Licensure in South Carolina as an advanced practice registered nurse obtained by August 2021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At least two years full-time nursing practice or equivalent experience in providing direct patient care within the previous five years</a:t>
            </a:r>
          </a:p>
          <a:p>
            <a:pPr>
              <a:spcAft>
                <a:spcPts val="1800"/>
              </a:spcAft>
            </a:pPr>
            <a:endParaRPr lang="en-US" sz="2600" dirty="0"/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21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4430"/>
            <a:ext cx="9144000" cy="681370"/>
          </a:xfrm>
          <a:prstGeom prst="rect">
            <a:avLst/>
          </a:prstGeom>
          <a:solidFill>
            <a:srgbClr val="007E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50800"/>
            <a:r>
              <a:rPr lang="en-US" sz="4000" cap="small">
                <a:latin typeface="Arial Narrow" panose="020B0606020202030204" pitchFamily="34" charset="0"/>
              </a:rPr>
              <a:t>application process</a:t>
            </a:r>
            <a:endParaRPr lang="en-US" sz="4000" cap="small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813" y="766430"/>
            <a:ext cx="8932987" cy="6015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dirty="0"/>
              <a:t>1. Apply online at </a:t>
            </a:r>
            <a:r>
              <a:rPr lang="en-US" sz="1600" dirty="0">
                <a:hlinkClick r:id="rId4"/>
              </a:rPr>
              <a:t>https://www.lexmed.com/careers/advanced-training/aprn-fellowship-program</a:t>
            </a:r>
            <a:r>
              <a:rPr lang="en-US" sz="1600" dirty="0"/>
              <a:t>. </a:t>
            </a:r>
          </a:p>
          <a:p>
            <a:pPr>
              <a:spcAft>
                <a:spcPts val="1800"/>
              </a:spcAft>
            </a:pPr>
            <a:r>
              <a:rPr lang="en-US" dirty="0"/>
              <a:t>2. Complete the video interview process: Candidates will receive an email link to complete an online video interview, which must be completed within 48 hours. You will have up to 4 minutes to answer each question.</a:t>
            </a:r>
          </a:p>
          <a:p>
            <a:pPr>
              <a:spcAft>
                <a:spcPts val="1800"/>
              </a:spcAft>
            </a:pPr>
            <a:r>
              <a:rPr lang="en-US" dirty="0"/>
              <a:t>3. Submit a complete application packet by emailing a </a:t>
            </a:r>
            <a:r>
              <a:rPr lang="en-US" b="1" dirty="0"/>
              <a:t>single document </a:t>
            </a:r>
            <a:r>
              <a:rPr lang="en-US" dirty="0"/>
              <a:t>containing all required packet components to </a:t>
            </a:r>
            <a:r>
              <a:rPr lang="en-US" dirty="0">
                <a:hlinkClick r:id="rId5"/>
              </a:rPr>
              <a:t>npfellowship@lexhealth.org</a:t>
            </a:r>
            <a:r>
              <a:rPr lang="en-US" dirty="0"/>
              <a:t>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 </a:t>
            </a:r>
            <a:r>
              <a:rPr lang="en-US" b="1" dirty="0"/>
              <a:t>Required application packet components:</a:t>
            </a:r>
          </a:p>
          <a:p>
            <a:pPr marL="1257300" lvl="2" indent="-342900">
              <a:spcAft>
                <a:spcPts val="600"/>
              </a:spcAft>
              <a:buAutoNum type="alphaLcPeriod"/>
            </a:pPr>
            <a:r>
              <a:rPr lang="en-US" dirty="0"/>
              <a:t>Completed application checklist </a:t>
            </a:r>
          </a:p>
          <a:p>
            <a:pPr marL="1257300" lvl="2" indent="-342900">
              <a:spcAft>
                <a:spcPts val="600"/>
              </a:spcAft>
              <a:buAutoNum type="alphaLcPeriod"/>
            </a:pPr>
            <a:r>
              <a:rPr lang="en-US" dirty="0"/>
              <a:t>Curriculum vitae</a:t>
            </a:r>
          </a:p>
          <a:p>
            <a:pPr marL="1257300" lvl="2" indent="-342900">
              <a:spcAft>
                <a:spcPts val="600"/>
              </a:spcAft>
              <a:buAutoNum type="alphaLcPeriod"/>
            </a:pPr>
            <a:r>
              <a:rPr lang="en-US" dirty="0"/>
              <a:t>Transcripts of all completed and in process course work (unoffical accepted)</a:t>
            </a:r>
          </a:p>
          <a:p>
            <a:pPr marL="1257300" lvl="2" indent="-342900">
              <a:spcAft>
                <a:spcPts val="600"/>
              </a:spcAft>
              <a:buAutoNum type="alphaLcPeriod"/>
            </a:pPr>
            <a:r>
              <a:rPr lang="en-US" dirty="0"/>
              <a:t>Three (3) letters of recommendation </a:t>
            </a:r>
          </a:p>
          <a:p>
            <a:pPr marL="1257300" lvl="2" indent="-342900">
              <a:spcAft>
                <a:spcPts val="600"/>
              </a:spcAft>
              <a:buAutoNum type="alphaLcPeriod"/>
            </a:pPr>
            <a:r>
              <a:rPr lang="en-US" dirty="0"/>
              <a:t>Personal statement addressing the following questions:  </a:t>
            </a:r>
          </a:p>
          <a:p>
            <a:pPr marL="1714500" lvl="3" indent="-342900">
              <a:spcAft>
                <a:spcPts val="600"/>
              </a:spcAft>
              <a:buAutoNum type="arabicPeriod"/>
            </a:pPr>
            <a:r>
              <a:rPr lang="en-US" dirty="0"/>
              <a:t>What personal, professional, educational, and clinical experiences have led you to choose nursing as a profession and the role of a nurse practitioner? </a:t>
            </a:r>
          </a:p>
          <a:p>
            <a:pPr marL="1714500" lvl="3" indent="-342900">
              <a:spcAft>
                <a:spcPts val="600"/>
              </a:spcAft>
              <a:buAutoNum type="arabicPeriod"/>
            </a:pPr>
            <a:r>
              <a:rPr lang="en-US" dirty="0"/>
              <a:t>Why have you chosen to apply for a Fellowship? </a:t>
            </a:r>
          </a:p>
          <a:p>
            <a:pPr marL="1714500" lvl="3" indent="-342900">
              <a:spcAft>
                <a:spcPts val="600"/>
              </a:spcAft>
              <a:buAutoNum type="arabicPeriod"/>
            </a:pPr>
            <a:r>
              <a:rPr lang="en-US" dirty="0"/>
              <a:t>What are your expectations for a Fellowship? </a:t>
            </a:r>
          </a:p>
          <a:p>
            <a:pPr lvl="3">
              <a:spcAft>
                <a:spcPts val="600"/>
              </a:spcAft>
            </a:pPr>
            <a:endParaRPr lang="en-US" dirty="0"/>
          </a:p>
          <a:p>
            <a:pPr>
              <a:spcAft>
                <a:spcPts val="1800"/>
              </a:spcAft>
            </a:pP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13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4430"/>
            <a:ext cx="9144000" cy="838200"/>
          </a:xfrm>
          <a:prstGeom prst="rect">
            <a:avLst/>
          </a:prstGeom>
          <a:solidFill>
            <a:srgbClr val="007E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50800"/>
            <a:r>
              <a:rPr lang="en-US" sz="4000" cap="small">
                <a:latin typeface="Arial Narrow" panose="020B0606020202030204" pitchFamily="34" charset="0"/>
              </a:rPr>
              <a:t>application process </a:t>
            </a:r>
            <a:r>
              <a:rPr lang="en-US" sz="4000" cap="small" dirty="0">
                <a:latin typeface="Arial Narrow" panose="020B0606020202030204" pitchFamily="34" charset="0"/>
              </a:rPr>
              <a:t>c</a:t>
            </a:r>
            <a:r>
              <a:rPr lang="en-US" sz="4000" cap="small">
                <a:latin typeface="Arial Narrow" panose="020B0606020202030204" pitchFamily="34" charset="0"/>
              </a:rPr>
              <a:t>ontinued</a:t>
            </a:r>
            <a:endParaRPr lang="en-US" sz="4000" cap="small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812" y="1371600"/>
            <a:ext cx="8874369" cy="533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342900">
              <a:spcAft>
                <a:spcPts val="1800"/>
              </a:spcAft>
            </a:pPr>
            <a:r>
              <a:rPr lang="en-US" sz="2000" dirty="0"/>
              <a:t>4. Select candidates will be scheduled for an on-site interview in March. </a:t>
            </a:r>
          </a:p>
          <a:p>
            <a:pPr marL="457200" indent="-342900">
              <a:spcAft>
                <a:spcPts val="1800"/>
              </a:spcAft>
            </a:pPr>
            <a:r>
              <a:rPr lang="en-US" sz="2000" dirty="0"/>
              <a:t>5. Candidates chosen for the 2021-2022 fellowship will be notified by April 2021.</a:t>
            </a:r>
          </a:p>
          <a:p>
            <a:pPr>
              <a:spcAft>
                <a:spcPts val="1800"/>
              </a:spcAft>
            </a:pPr>
            <a:endParaRPr lang="en-US" sz="2000" dirty="0"/>
          </a:p>
          <a:p>
            <a:pPr>
              <a:spcAft>
                <a:spcPts val="1800"/>
              </a:spcAft>
            </a:pPr>
            <a:r>
              <a:rPr lang="en-US" sz="2000" dirty="0"/>
              <a:t>Please email application questions to </a:t>
            </a:r>
            <a:r>
              <a:rPr lang="en-US" sz="2000" dirty="0">
                <a:hlinkClick r:id="rId4"/>
              </a:rPr>
              <a:t>npfellowship@lexhealth.org</a:t>
            </a:r>
            <a:r>
              <a:rPr lang="en-US" sz="2000" dirty="0"/>
              <a:t>.</a:t>
            </a:r>
          </a:p>
          <a:p>
            <a:pPr>
              <a:spcAft>
                <a:spcPts val="1800"/>
              </a:spcAft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1417D4-D721-49A2-9030-AB5BB858C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896" y="4953000"/>
            <a:ext cx="6172200" cy="1234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662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7E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350"/>
            <a:r>
              <a:rPr lang="en-US" sz="4000" cap="small">
                <a:latin typeface="Arial Narrow" panose="020B0606020202030204" pitchFamily="34" charset="0"/>
              </a:rPr>
              <a:t>program contacts</a:t>
            </a:r>
            <a:endParaRPr lang="en-US" sz="4000" cap="small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990600"/>
            <a:ext cx="7543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Shay Spires- Coordinator of Physician Network Development (Fellowship Program Coordinator)</a:t>
            </a:r>
          </a:p>
          <a:p>
            <a:r>
              <a:rPr lang="en-US" sz="2400" dirty="0"/>
              <a:t>(803) 939-4502</a:t>
            </a:r>
          </a:p>
          <a:p>
            <a:r>
              <a:rPr lang="en-US" sz="2400" dirty="0">
                <a:hlinkClick r:id="rId4"/>
              </a:rPr>
              <a:t>smspires@lexhealth.org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Kate Zannella, </a:t>
            </a:r>
            <a:r>
              <a:rPr lang="en-US" sz="2400" dirty="0" err="1"/>
              <a:t>Ed.S</a:t>
            </a:r>
            <a:r>
              <a:rPr lang="en-US" sz="2400" dirty="0"/>
              <a:t>., Director of Physician Network Operational Support, Education, and Development</a:t>
            </a:r>
          </a:p>
          <a:p>
            <a:r>
              <a:rPr lang="en-US" sz="2400" dirty="0"/>
              <a:t> </a:t>
            </a:r>
            <a:r>
              <a:rPr lang="en-US" sz="2400" dirty="0">
                <a:hlinkClick r:id="rId5"/>
              </a:rPr>
              <a:t>kazannella@lexhealth.org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Patricia Perez- Human Resources Workforce Development Coordinator</a:t>
            </a:r>
          </a:p>
          <a:p>
            <a:r>
              <a:rPr lang="en-US" sz="2400" dirty="0"/>
              <a:t>(803) 936-4104</a:t>
            </a:r>
          </a:p>
          <a:p>
            <a:r>
              <a:rPr lang="en-US" sz="2400" dirty="0">
                <a:hlinkClick r:id="rId6"/>
              </a:rPr>
              <a:t>psperez@lexhealth.org</a:t>
            </a:r>
            <a:endParaRPr lang="en-US" sz="2400" dirty="0"/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19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975" y="1828800"/>
            <a:ext cx="82820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an overview of Lexington Medical Center and its Nurse Practitioner Fellowship program </a:t>
            </a:r>
          </a:p>
          <a:p>
            <a:pPr marL="2857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Review the application process for the 2021-2022 program year</a:t>
            </a:r>
          </a:p>
          <a:p>
            <a:pPr marL="2857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contact information for individuals directly affiliated with the fellowship program</a:t>
            </a:r>
          </a:p>
          <a:p>
            <a:pPr marL="2857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7E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350"/>
            <a:r>
              <a:rPr lang="en-US" sz="4000" cap="small">
                <a:latin typeface="Arial Narrow" panose="020B0606020202030204" pitchFamily="34" charset="0"/>
              </a:rPr>
              <a:t>objectives</a:t>
            </a:r>
            <a:endParaRPr lang="en-US" sz="4000" cap="small" dirty="0">
              <a:latin typeface="Arial Narrow" panose="020B0606020202030204" pitchFamily="34" charset="0"/>
            </a:endParaRPr>
          </a:p>
        </p:txBody>
      </p:sp>
      <p:pic>
        <p:nvPicPr>
          <p:cNvPr id="5" name="Picture 3" descr="\\files\dept\Mso\PN Development\NP Fellowship\Marketing &amp; Recruiting\Logo\LMC NPF Logo_One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94" y="5257800"/>
            <a:ext cx="7483011" cy="114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41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CFEE74-9F53-433D-A8CD-8E65C9579DE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3" descr="New North Tower.tif"/>
          <p:cNvPicPr>
            <a:picLocks noChangeAspect="1"/>
          </p:cNvPicPr>
          <p:nvPr/>
        </p:nvPicPr>
        <p:blipFill rotWithShape="1">
          <a:blip r:embed="rId4"/>
          <a:srcRect l="17337" t="19225"/>
          <a:stretch/>
        </p:blipFill>
        <p:spPr bwMode="auto">
          <a:xfrm>
            <a:off x="0" y="0"/>
            <a:ext cx="9372600" cy="686889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93912773"/>
              </p:ext>
            </p:extLst>
          </p:nvPr>
        </p:nvGraphicFramePr>
        <p:xfrm>
          <a:off x="1066800" y="856349"/>
          <a:ext cx="74676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372600" cy="838200"/>
          </a:xfrm>
          <a:prstGeom prst="rect">
            <a:avLst/>
          </a:prstGeom>
          <a:solidFill>
            <a:srgbClr val="007E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350"/>
            <a:r>
              <a:rPr lang="en-US" sz="4000" cap="small">
                <a:latin typeface="Arial Narrow" panose="020B0606020202030204" pitchFamily="34" charset="0"/>
              </a:rPr>
              <a:t>lmc organizational </a:t>
            </a:r>
            <a:r>
              <a:rPr lang="en-US" sz="4000" cap="small" dirty="0">
                <a:latin typeface="Arial Narrow" panose="020B0606020202030204" pitchFamily="34" charset="0"/>
              </a:rPr>
              <a:t>s</a:t>
            </a:r>
            <a:r>
              <a:rPr lang="en-US" sz="4000" cap="small">
                <a:latin typeface="Arial Narrow" panose="020B0606020202030204" pitchFamily="34" charset="0"/>
              </a:rPr>
              <a:t>tructure</a:t>
            </a:r>
            <a:endParaRPr lang="en-US" sz="4000" cap="small" dirty="0"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17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94964" cy="480060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E3A"/>
                </a:solidFill>
                <a:latin typeface="Arial Narrow" panose="020B0606020202030204" pitchFamily="34" charset="0"/>
              </a:rPr>
              <a:t>Our Mission</a:t>
            </a:r>
          </a:p>
          <a:p>
            <a:pPr marL="914400" indent="-45720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provide quality health services that meets the needs of our community.</a:t>
            </a:r>
          </a:p>
          <a:p>
            <a:pPr marL="0" indent="0">
              <a:buNone/>
            </a:pPr>
            <a:r>
              <a:rPr lang="en-US" dirty="0">
                <a:solidFill>
                  <a:srgbClr val="007E3A"/>
                </a:solidFill>
                <a:latin typeface="Arial Narrow" panose="020B0606020202030204" pitchFamily="34" charset="0"/>
              </a:rPr>
              <a:t>Our Vision</a:t>
            </a:r>
          </a:p>
          <a:p>
            <a:pPr marL="914400" indent="-45720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coordinated health care delivery system that is accessible and affordable and that continually improves the health status of our community.</a:t>
            </a:r>
          </a:p>
          <a:p>
            <a:pPr marL="0" indent="0">
              <a:buNone/>
            </a:pPr>
            <a:r>
              <a:rPr lang="en-US" dirty="0">
                <a:solidFill>
                  <a:srgbClr val="007E3A"/>
                </a:solidFill>
                <a:latin typeface="Arial Narrow" panose="020B0606020202030204" pitchFamily="34" charset="0"/>
              </a:rPr>
              <a:t>Our Values</a:t>
            </a:r>
          </a:p>
          <a:p>
            <a:pPr marL="914400" indent="-45720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</a:t>
            </a:r>
          </a:p>
          <a:p>
            <a:pPr marL="914400" indent="-45720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Compassion</a:t>
            </a:r>
          </a:p>
          <a:p>
            <a:pPr marL="914400" indent="-45720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Responsibility</a:t>
            </a:r>
          </a:p>
          <a:p>
            <a:pPr marL="914400" indent="-45720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Integrity</a:t>
            </a:r>
          </a:p>
          <a:p>
            <a:pPr marL="914400" indent="-457200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Working with others to serve a common goal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007E3A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indent="6350" algn="l"/>
            <a:r>
              <a:rPr lang="en-US" sz="4000" cap="small" dirty="0">
                <a:solidFill>
                  <a:schemeClr val="bg1"/>
                </a:solidFill>
                <a:latin typeface="Arial Narrow" panose="020B0606020202030204" pitchFamily="34" charset="0"/>
              </a:rPr>
              <a:t>m</a:t>
            </a:r>
            <a:r>
              <a:rPr lang="en-US" sz="4000" cap="small">
                <a:solidFill>
                  <a:schemeClr val="bg1"/>
                </a:solidFill>
                <a:latin typeface="Arial Narrow" panose="020B0606020202030204" pitchFamily="34" charset="0"/>
              </a:rPr>
              <a:t>ission, </a:t>
            </a:r>
            <a:r>
              <a:rPr lang="en-US" sz="4000" cap="small" dirty="0">
                <a:solidFill>
                  <a:schemeClr val="bg1"/>
                </a:solidFill>
                <a:latin typeface="Arial Narrow" panose="020B0606020202030204" pitchFamily="34" charset="0"/>
              </a:rPr>
              <a:t>v</a:t>
            </a:r>
            <a:r>
              <a:rPr lang="en-US" sz="4000" cap="small">
                <a:solidFill>
                  <a:schemeClr val="bg1"/>
                </a:solidFill>
                <a:latin typeface="Arial Narrow" panose="020B0606020202030204" pitchFamily="34" charset="0"/>
              </a:rPr>
              <a:t>ision</a:t>
            </a:r>
            <a:r>
              <a:rPr lang="en-US" sz="4000" cap="small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en-US" sz="4000" cap="small">
                <a:solidFill>
                  <a:schemeClr val="bg1"/>
                </a:solidFill>
                <a:latin typeface="Arial Narrow" panose="020B0606020202030204" pitchFamily="34" charset="0"/>
              </a:rPr>
              <a:t>and values</a:t>
            </a:r>
            <a:endParaRPr lang="en-US" sz="4000" cap="small" dirty="0"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519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7E3A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6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cap="small">
                <a:solidFill>
                  <a:prstClr val="white"/>
                </a:solidFill>
                <a:latin typeface="Arial Narrow" panose="020B0606020202030204" pitchFamily="34" charset="0"/>
              </a:rPr>
              <a:t>f</a:t>
            </a:r>
            <a:r>
              <a:rPr kumimoji="0" lang="en-US" sz="4000" b="0" i="0" u="none" strike="noStrike" kern="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acility</a:t>
            </a:r>
            <a:r>
              <a:rPr kumimoji="0" lang="en-US" sz="4000" b="0" i="0" u="none" strike="noStrike" kern="0" cap="small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4000" kern="0" cap="small" dirty="0">
                <a:solidFill>
                  <a:prstClr val="white"/>
                </a:solidFill>
                <a:latin typeface="Arial Narrow" panose="020B0606020202030204" pitchFamily="34" charset="0"/>
              </a:rPr>
              <a:t>l</a:t>
            </a:r>
            <a:r>
              <a:rPr kumimoji="0" lang="en-US" sz="4000" b="0" i="0" u="none" strike="noStrike" kern="0" cap="small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ocations</a:t>
            </a:r>
            <a:endParaRPr kumimoji="0" lang="en-US" sz="4000" b="0" i="0" u="none" strike="noStrike" kern="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950" y="1600200"/>
            <a:ext cx="61062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22D828-5616-43C5-83AD-6D7A96BB457E}"/>
              </a:ext>
            </a:extLst>
          </p:cNvPr>
          <p:cNvSpPr txBox="1">
            <a:spLocks/>
          </p:cNvSpPr>
          <p:nvPr/>
        </p:nvSpPr>
        <p:spPr>
          <a:xfrm>
            <a:off x="152400" y="1219200"/>
            <a:ext cx="2514600" cy="4876800"/>
          </a:xfrm>
          <a:prstGeom prst="rect">
            <a:avLst/>
          </a:prstGeom>
        </p:spPr>
        <p:txBody>
          <a:bodyPr vert="horz" lIns="0" tIns="45720" rIns="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7E3A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7E3A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7E3A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7E3A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 campus centrally located in Midlands market and close to three major interstates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4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Physician Network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</a:t>
            </a: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practices and 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74</a:t>
            </a: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locations within Lexington and Richland Counties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4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Medical Parks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LMP 1, LMP 2, LMP 3, Otarre Pointe, Lexington and Irmo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4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Medical Centers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sites strategically located throughout Lexington County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LMC Extended Care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Largest nursing home in the Carolinas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95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7E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350"/>
            <a:r>
              <a:rPr lang="en-US" sz="4000" cap="small">
                <a:latin typeface="Arial Narrow" panose="020B0606020202030204" pitchFamily="34" charset="0"/>
              </a:rPr>
              <a:t>physician </a:t>
            </a:r>
            <a:r>
              <a:rPr lang="en-US" sz="4000" cap="small" dirty="0">
                <a:latin typeface="Arial Narrow" panose="020B0606020202030204" pitchFamily="34" charset="0"/>
              </a:rPr>
              <a:t>n</a:t>
            </a:r>
            <a:r>
              <a:rPr lang="en-US" sz="4000" cap="small">
                <a:latin typeface="Arial Narrow" panose="020B0606020202030204" pitchFamily="34" charset="0"/>
              </a:rPr>
              <a:t>etwork </a:t>
            </a:r>
            <a:endParaRPr lang="en-US" sz="4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344097"/>
              </p:ext>
            </p:extLst>
          </p:nvPr>
        </p:nvGraphicFramePr>
        <p:xfrm>
          <a:off x="152400" y="1066800"/>
          <a:ext cx="8839200" cy="339432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45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7560">
                <a:tc grid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u="none" dirty="0"/>
                        <a:t>405 Physicians, 152 Advanced Practice Providers in 74 Locations   </a:t>
                      </a:r>
                      <a:endParaRPr lang="en-US" altLang="en-US" sz="1800" b="1" u="none" dirty="0">
                        <a:latin typeface="+mn-lt"/>
                        <a:cs typeface="Arial" charset="0"/>
                      </a:endParaRPr>
                    </a:p>
                  </a:txBody>
                  <a:tcPr marL="101574" marR="101574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01574" marR="10157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01574" marR="10157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01574" marR="10157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01574" marR="10157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01574" marR="10157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01574" marR="1015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033">
                <a:tc>
                  <a:txBody>
                    <a:bodyPr/>
                    <a:lstStyle/>
                    <a:p>
                      <a:pPr algn="l"/>
                      <a:r>
                        <a:rPr lang="en-US" sz="1400" b="0" u="none" dirty="0"/>
                        <a:t>74</a:t>
                      </a:r>
                      <a:endParaRPr lang="en-US" sz="1400" b="1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en-US" sz="1400" u="none" dirty="0"/>
                        <a:t>Family Practice</a:t>
                      </a:r>
                      <a:endParaRPr lang="en-US" sz="1400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14</a:t>
                      </a:r>
                      <a:endParaRPr lang="en-US" sz="1400" b="1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u="none" dirty="0"/>
                        <a:t>General Surgery</a:t>
                      </a:r>
                      <a:endParaRPr lang="en-US" altLang="en-US" sz="1400" u="none" dirty="0">
                        <a:latin typeface="+mn-lt"/>
                        <a:cs typeface="Arial" charset="0"/>
                      </a:endParaRPr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16</a:t>
                      </a:r>
                      <a:endParaRPr lang="en-US" sz="1400" b="1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 eaLnBrk="1" hangingPunct="1">
                        <a:buFontTx/>
                        <a:buNone/>
                      </a:pPr>
                      <a:r>
                        <a:rPr lang="en-US" altLang="en-US" sz="1400" u="none" dirty="0"/>
                        <a:t>Cardiology</a:t>
                      </a:r>
                      <a:endParaRPr lang="en-US" altLang="en-US" sz="1400" u="none" dirty="0">
                        <a:latin typeface="+mn-lt"/>
                        <a:cs typeface="Arial" charset="0"/>
                      </a:endParaRPr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31</a:t>
                      </a:r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Hospitalists</a:t>
                      </a:r>
                    </a:p>
                  </a:txBody>
                  <a:tcPr marL="101574" marR="1015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806">
                <a:tc>
                  <a:txBody>
                    <a:bodyPr/>
                    <a:lstStyle/>
                    <a:p>
                      <a:pPr algn="l"/>
                      <a:r>
                        <a:rPr lang="en-US" sz="1400" b="0" u="none" dirty="0"/>
                        <a:t>31</a:t>
                      </a:r>
                      <a:endParaRPr lang="en-US" sz="1400" b="1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en-US" sz="1400" u="none" dirty="0"/>
                        <a:t>Internal Medicine</a:t>
                      </a:r>
                      <a:endParaRPr lang="en-US" sz="1400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5</a:t>
                      </a:r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Neurosurgery</a:t>
                      </a:r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8</a:t>
                      </a:r>
                      <a:endParaRPr lang="en-US" sz="1400" b="1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Pulmonology</a:t>
                      </a:r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8</a:t>
                      </a:r>
                      <a:endParaRPr lang="en-US" sz="1400" b="1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Critical Care</a:t>
                      </a:r>
                    </a:p>
                  </a:txBody>
                  <a:tcPr marL="101574" marR="10157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422">
                <a:tc>
                  <a:txBody>
                    <a:bodyPr/>
                    <a:lstStyle/>
                    <a:p>
                      <a:pPr algn="l"/>
                      <a:r>
                        <a:rPr lang="en-US" sz="1400" b="0" u="none" dirty="0"/>
                        <a:t>7</a:t>
                      </a:r>
                      <a:endParaRPr lang="en-US" sz="1400" b="0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u="none" dirty="0"/>
                        <a:t>Pediatrics</a:t>
                      </a:r>
                      <a:endParaRPr lang="en-US" altLang="en-US" sz="1400" u="none" dirty="0">
                        <a:latin typeface="+mn-lt"/>
                        <a:cs typeface="Arial" charset="0"/>
                      </a:endParaRPr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8</a:t>
                      </a:r>
                      <a:endParaRPr lang="en-US" sz="1400" b="1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Cardiovascular Surgery</a:t>
                      </a:r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7</a:t>
                      </a:r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Oncology</a:t>
                      </a:r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35</a:t>
                      </a:r>
                      <a:endParaRPr lang="en-US" sz="1400" b="1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Emergency Medicine</a:t>
                      </a:r>
                    </a:p>
                  </a:txBody>
                  <a:tcPr marL="101574" marR="10157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038">
                <a:tc>
                  <a:txBody>
                    <a:bodyPr/>
                    <a:lstStyle/>
                    <a:p>
                      <a:pPr algn="l"/>
                      <a:r>
                        <a:rPr lang="en-US" sz="1400" b="0" u="none" dirty="0"/>
                        <a:t>26</a:t>
                      </a:r>
                      <a:endParaRPr lang="en-US" sz="1400" b="1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 eaLnBrk="1" hangingPunct="1">
                        <a:buFontTx/>
                        <a:buNone/>
                      </a:pPr>
                      <a:r>
                        <a:rPr lang="en-US" altLang="en-US" sz="1400" u="none" dirty="0"/>
                        <a:t>Urgent Care</a:t>
                      </a:r>
                      <a:endParaRPr lang="en-US" altLang="en-US" sz="1400" u="none" dirty="0">
                        <a:latin typeface="+mn-lt"/>
                        <a:cs typeface="Arial" charset="0"/>
                      </a:endParaRPr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1</a:t>
                      </a:r>
                      <a:endParaRPr lang="en-US" sz="1400" b="1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Plastic Surgery</a:t>
                      </a:r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4</a:t>
                      </a:r>
                      <a:endParaRPr lang="en-US" sz="1400" b="1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Neurology</a:t>
                      </a:r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18</a:t>
                      </a:r>
                      <a:endParaRPr lang="en-US" sz="1400" b="1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Anesthesiology</a:t>
                      </a:r>
                    </a:p>
                  </a:txBody>
                  <a:tcPr marL="101574" marR="10157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0" u="none" dirty="0">
                          <a:latin typeface="+mn-lt"/>
                          <a:cs typeface="Arial" charset="0"/>
                        </a:rPr>
                        <a:t>41</a:t>
                      </a:r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u="none"/>
                        <a:t>OB/GYN</a:t>
                      </a:r>
                      <a:endParaRPr lang="en-US" altLang="en-US" sz="1400" u="none" dirty="0">
                        <a:latin typeface="+mn-lt"/>
                        <a:cs typeface="Arial" charset="0"/>
                      </a:endParaRPr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13</a:t>
                      </a:r>
                      <a:endParaRPr lang="en-US" sz="1400" b="1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Orthopaedics</a:t>
                      </a:r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4</a:t>
                      </a:r>
                      <a:endParaRPr lang="en-US" sz="1400" b="1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Rheumatology</a:t>
                      </a:r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17</a:t>
                      </a:r>
                      <a:endParaRPr lang="en-US" sz="1400" b="1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Radiology</a:t>
                      </a:r>
                    </a:p>
                  </a:txBody>
                  <a:tcPr marL="101574" marR="10157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704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4</a:t>
                      </a:r>
                      <a:endParaRPr lang="en-US" sz="1400" b="1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Endocrinology </a:t>
                      </a:r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3</a:t>
                      </a:r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Podiatry</a:t>
                      </a:r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3</a:t>
                      </a:r>
                      <a:endParaRPr lang="en-US" sz="1400" b="1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Infectious Disease</a:t>
                      </a:r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2</a:t>
                      </a:r>
                      <a:endParaRPr lang="en-US" sz="1400" b="1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Radiation Oncology </a:t>
                      </a:r>
                    </a:p>
                  </a:txBody>
                  <a:tcPr marL="101574" marR="10157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871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6</a:t>
                      </a:r>
                      <a:endParaRPr lang="en-US" sz="1400" b="1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ENT</a:t>
                      </a:r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4</a:t>
                      </a:r>
                      <a:endParaRPr lang="en-US" sz="1400" b="1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Psychiatry</a:t>
                      </a:r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1</a:t>
                      </a:r>
                      <a:endParaRPr lang="en-US" sz="1400" b="1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Physiatry</a:t>
                      </a:r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6</a:t>
                      </a:r>
                      <a:endParaRPr lang="en-US" sz="1400" b="1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Urology </a:t>
                      </a:r>
                    </a:p>
                  </a:txBody>
                  <a:tcPr marL="101574" marR="10157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56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3</a:t>
                      </a:r>
                      <a:endParaRPr lang="en-US" sz="1400" b="1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Occupational Health </a:t>
                      </a:r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3</a:t>
                      </a:r>
                      <a:endParaRPr lang="en-US" sz="1400" b="1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Pain Management</a:t>
                      </a:r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/>
                        <a:t>1</a:t>
                      </a:r>
                      <a:endParaRPr lang="en-US" sz="1400" b="0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Maternal</a:t>
                      </a:r>
                      <a:r>
                        <a:rPr lang="en-US" sz="1400" baseline="0"/>
                        <a:t>-Fetal Medicine</a:t>
                      </a:r>
                      <a:endParaRPr lang="en-US" sz="1400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1</a:t>
                      </a:r>
                      <a:endParaRPr lang="en-US" sz="1400" dirty="0"/>
                    </a:p>
                  </a:txBody>
                  <a:tcPr marL="101574" marR="10157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Urogynecology</a:t>
                      </a:r>
                    </a:p>
                  </a:txBody>
                  <a:tcPr marL="101574" marR="10157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076" name="Picture 4" descr="http://www.lexmed.com/Content/themes/lexmed/img/pages/locations/lmp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72025"/>
            <a:ext cx="4038600" cy="18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lexmed.com/Content/themes/lexmed/img/pages/locations/lmc-chap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781550"/>
            <a:ext cx="4506843" cy="18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121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152400"/>
            <a:ext cx="6172200" cy="1234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9100" y="1676400"/>
            <a:ext cx="37338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</a:pPr>
            <a:r>
              <a:rPr lang="en-US" sz="1600" b="1" dirty="0"/>
              <a:t>Program Objectives: 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Meet the demand for access to high quality healthcare with well-trained, confident Nurse Practitioners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Provide quality health services that meet the needs of our community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Increase the clinical skills, confidence, productivity, and job satisfaction of new nurse practitioners, as well as contribute to employer satisfaction and workforce retention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Retain family Nurse Practitioners, who are committed to developing careers within Lexington Medical Center Physician Practices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7A419-93E1-48CF-A090-FC085A006C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590800"/>
            <a:ext cx="4199283" cy="2575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781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0950" y="967800"/>
            <a:ext cx="828205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Created in 2016</a:t>
            </a:r>
          </a:p>
          <a:p>
            <a:pPr marL="2857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Structured, one-year program </a:t>
            </a:r>
          </a:p>
          <a:p>
            <a:pPr marL="2857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Fellows are full-time, salaried employees</a:t>
            </a:r>
          </a:p>
          <a:p>
            <a:pPr marL="2857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Designed to augment new nurse practitioners with the depth, breadth, volume, and intensity of clinical training necessary to meet the clinical complexity of the practice of medicine</a:t>
            </a:r>
          </a:p>
          <a:p>
            <a:pPr marL="2857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Fellows function in both the role of a provider and in a learning role receiving advanced training through practical hands-on and didactic educational experiences </a:t>
            </a:r>
          </a:p>
          <a:p>
            <a:pPr marL="2857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structure includes primary care placement, specialty rotations, and didactic educational opportunities </a:t>
            </a:r>
          </a:p>
          <a:p>
            <a:pPr marL="2857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Lexington Medical Center Physicians and Nurse Practitioners serve as supervising mentors to the fellow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7E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350"/>
            <a:r>
              <a:rPr lang="en-US" sz="3400" cap="small">
                <a:latin typeface="Arial Narrow" panose="020B0606020202030204" pitchFamily="34" charset="0"/>
              </a:rPr>
              <a:t>nurse practitioner </a:t>
            </a:r>
            <a:r>
              <a:rPr lang="en-US" sz="3400" cap="small" dirty="0">
                <a:latin typeface="Arial Narrow" panose="020B0606020202030204" pitchFamily="34" charset="0"/>
              </a:rPr>
              <a:t>f</a:t>
            </a:r>
            <a:r>
              <a:rPr lang="en-US" sz="3400" cap="small">
                <a:latin typeface="Arial Narrow" panose="020B0606020202030204" pitchFamily="34" charset="0"/>
              </a:rPr>
              <a:t>ellowship program overview  </a:t>
            </a:r>
            <a:endParaRPr lang="en-US" sz="3400" cap="small" dirty="0"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37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4430"/>
            <a:ext cx="9144000" cy="838200"/>
          </a:xfrm>
          <a:prstGeom prst="rect">
            <a:avLst/>
          </a:prstGeom>
          <a:solidFill>
            <a:srgbClr val="007E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50800"/>
            <a:r>
              <a:rPr lang="en-US" sz="4000" cap="small" dirty="0">
                <a:latin typeface="Arial Narrow" panose="020B0606020202030204" pitchFamily="34" charset="0"/>
              </a:rPr>
              <a:t>continuity of care clinic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815" y="1066800"/>
            <a:ext cx="8874369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Fellows rotate within LMC Physician Network primary care practices. These placements are the foundation of the fellowship.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The fellows work closely with their preceptors to assess the appropriate number of patients seen per day and will gradually increase their caseload throughout the year.</a:t>
            </a:r>
          </a:p>
          <a:p>
            <a:pPr lvl="1">
              <a:spcAft>
                <a:spcPts val="120"/>
              </a:spcAft>
            </a:pPr>
            <a:r>
              <a:rPr lang="en-US" sz="2600" u="sng" dirty="0"/>
              <a:t>Example</a:t>
            </a:r>
            <a:r>
              <a:rPr lang="en-US" sz="2600" dirty="0"/>
              <a:t> caseloads by program weeks: </a:t>
            </a:r>
          </a:p>
          <a:p>
            <a:pPr marL="1257300" lvl="2" indent="-342900">
              <a:lnSpc>
                <a:spcPct val="115000"/>
              </a:lnSpc>
              <a:spcAft>
                <a:spcPts val="120"/>
              </a:spcAft>
              <a:buFont typeface="Symbol"/>
              <a:buChar char=""/>
            </a:pPr>
            <a:r>
              <a:rPr lang="en-US" sz="2600" dirty="0">
                <a:ea typeface="Calibri"/>
                <a:cs typeface="Arial"/>
              </a:rPr>
              <a:t>Weeks 01 – 02:  Observe Physician</a:t>
            </a:r>
            <a:endParaRPr lang="en-US" sz="2600" dirty="0">
              <a:ea typeface="Calibri"/>
              <a:cs typeface="Times New Roman"/>
            </a:endParaRPr>
          </a:p>
          <a:p>
            <a:pPr marL="1257300" lvl="2" indent="-342900">
              <a:lnSpc>
                <a:spcPct val="115000"/>
              </a:lnSpc>
              <a:spcAft>
                <a:spcPts val="120"/>
              </a:spcAft>
              <a:buFont typeface="Symbol"/>
              <a:buChar char=""/>
            </a:pPr>
            <a:r>
              <a:rPr lang="en-US" sz="2600" dirty="0">
                <a:ea typeface="Calibri"/>
                <a:cs typeface="Arial"/>
              </a:rPr>
              <a:t>Weeks 02 – 20:  10 patients per day  </a:t>
            </a:r>
            <a:endParaRPr lang="en-US" sz="2600" dirty="0">
              <a:ea typeface="Calibri"/>
              <a:cs typeface="Times New Roman"/>
            </a:endParaRPr>
          </a:p>
          <a:p>
            <a:pPr marL="1257300" lvl="2" indent="-342900">
              <a:lnSpc>
                <a:spcPct val="115000"/>
              </a:lnSpc>
              <a:spcAft>
                <a:spcPts val="120"/>
              </a:spcAft>
              <a:buFont typeface="Symbol"/>
              <a:buChar char=""/>
            </a:pPr>
            <a:r>
              <a:rPr lang="en-US" sz="2600" dirty="0">
                <a:ea typeface="Calibri"/>
                <a:cs typeface="Arial"/>
              </a:rPr>
              <a:t>Weeks 20 – 36:  12 patients per day </a:t>
            </a:r>
            <a:endParaRPr lang="en-US" sz="2600" dirty="0">
              <a:ea typeface="Calibri"/>
              <a:cs typeface="Times New Roman"/>
            </a:endParaRPr>
          </a:p>
          <a:p>
            <a:pPr marL="1257300" lvl="2" indent="-342900">
              <a:lnSpc>
                <a:spcPct val="115000"/>
              </a:lnSpc>
              <a:spcAft>
                <a:spcPts val="120"/>
              </a:spcAft>
              <a:buFont typeface="Symbol"/>
              <a:buChar char=""/>
            </a:pPr>
            <a:r>
              <a:rPr lang="en-US" sz="2600" dirty="0">
                <a:ea typeface="Calibri"/>
                <a:cs typeface="Arial"/>
              </a:rPr>
              <a:t>Weeks 36 – 52:  15 patients per day </a:t>
            </a:r>
            <a:endParaRPr lang="en-US" sz="2600" dirty="0">
              <a:ea typeface="Calibri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931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40600</TotalTime>
  <Words>1133</Words>
  <Application>Microsoft Office PowerPoint</Application>
  <PresentationFormat>On-screen Show (4:3)</PresentationFormat>
  <Paragraphs>218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Narrow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mission, vision, and 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mutually beneficial learning environment</dc:title>
  <dc:creator>Windows User</dc:creator>
  <cp:lastModifiedBy>Shayonna Spires</cp:lastModifiedBy>
  <cp:revision>335</cp:revision>
  <cp:lastPrinted>2020-12-15T20:25:54Z</cp:lastPrinted>
  <dcterms:created xsi:type="dcterms:W3CDTF">2015-05-21T16:57:26Z</dcterms:created>
  <dcterms:modified xsi:type="dcterms:W3CDTF">2020-12-23T22:16:17Z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B8C3D103-8EC4-41B3-B673-8D76326B1B3D</vt:lpwstr>
  </property>
  <property fmtid="{D5CDD505-2E9C-101B-9397-08002B2CF9AE}" pid="3" name="ArticulatePath">
    <vt:lpwstr>NP Fellowship Webinar Presentation 1-31-19</vt:lpwstr>
  </property>
</Properties>
</file>